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89"/>
  </p:notesMasterIdLst>
  <p:sldIdLst>
    <p:sldId id="2147472568" r:id="rId2"/>
    <p:sldId id="257" r:id="rId3"/>
    <p:sldId id="2147472572" r:id="rId4"/>
    <p:sldId id="778" r:id="rId5"/>
    <p:sldId id="2147472605" r:id="rId6"/>
    <p:sldId id="2147472606" r:id="rId7"/>
    <p:sldId id="2147472593" r:id="rId8"/>
    <p:sldId id="827" r:id="rId9"/>
    <p:sldId id="2147472473" r:id="rId10"/>
    <p:sldId id="2147472474" r:id="rId11"/>
    <p:sldId id="2147472478" r:id="rId12"/>
    <p:sldId id="2147376753" r:id="rId13"/>
    <p:sldId id="2147376755" r:id="rId14"/>
    <p:sldId id="2147376756" r:id="rId15"/>
    <p:sldId id="2147376757" r:id="rId16"/>
    <p:sldId id="2147376758" r:id="rId17"/>
    <p:sldId id="2147472543" r:id="rId18"/>
    <p:sldId id="2147472609" r:id="rId19"/>
    <p:sldId id="359" r:id="rId20"/>
    <p:sldId id="360" r:id="rId21"/>
    <p:sldId id="2147472607" r:id="rId22"/>
    <p:sldId id="2147472479" r:id="rId23"/>
    <p:sldId id="2147472480" r:id="rId24"/>
    <p:sldId id="2147472481" r:id="rId25"/>
    <p:sldId id="2147472482" r:id="rId26"/>
    <p:sldId id="2147472610" r:id="rId27"/>
    <p:sldId id="366" r:id="rId28"/>
    <p:sldId id="367" r:id="rId29"/>
    <p:sldId id="369" r:id="rId30"/>
    <p:sldId id="371" r:id="rId31"/>
    <p:sldId id="372" r:id="rId32"/>
    <p:sldId id="2147472617" r:id="rId33"/>
    <p:sldId id="2147472618" r:id="rId34"/>
    <p:sldId id="2147472619" r:id="rId35"/>
    <p:sldId id="2147472620" r:id="rId36"/>
    <p:sldId id="2147472621" r:id="rId37"/>
    <p:sldId id="2147472622" r:id="rId38"/>
    <p:sldId id="2147472623" r:id="rId39"/>
    <p:sldId id="2147472624" r:id="rId40"/>
    <p:sldId id="2147472625" r:id="rId41"/>
    <p:sldId id="2147472626" r:id="rId42"/>
    <p:sldId id="368" r:id="rId43"/>
    <p:sldId id="2147472628" r:id="rId44"/>
    <p:sldId id="2147472629" r:id="rId45"/>
    <p:sldId id="370" r:id="rId46"/>
    <p:sldId id="2147472616" r:id="rId47"/>
    <p:sldId id="511" r:id="rId48"/>
    <p:sldId id="512" r:id="rId49"/>
    <p:sldId id="2147376724" r:id="rId50"/>
    <p:sldId id="2147472611" r:id="rId51"/>
    <p:sldId id="515" r:id="rId52"/>
    <p:sldId id="516" r:id="rId53"/>
    <p:sldId id="517" r:id="rId54"/>
    <p:sldId id="518" r:id="rId55"/>
    <p:sldId id="519" r:id="rId56"/>
    <p:sldId id="520" r:id="rId57"/>
    <p:sldId id="2147376725" r:id="rId58"/>
    <p:sldId id="2147472630" r:id="rId59"/>
    <p:sldId id="2147472612" r:id="rId60"/>
    <p:sldId id="523" r:id="rId61"/>
    <p:sldId id="524" r:id="rId62"/>
    <p:sldId id="525" r:id="rId63"/>
    <p:sldId id="526" r:id="rId64"/>
    <p:sldId id="527" r:id="rId65"/>
    <p:sldId id="528" r:id="rId66"/>
    <p:sldId id="529" r:id="rId67"/>
    <p:sldId id="530" r:id="rId68"/>
    <p:sldId id="2147376726" r:id="rId69"/>
    <p:sldId id="2147472631" r:id="rId70"/>
    <p:sldId id="2147472613" r:id="rId71"/>
    <p:sldId id="532" r:id="rId72"/>
    <p:sldId id="533" r:id="rId73"/>
    <p:sldId id="534" r:id="rId74"/>
    <p:sldId id="2147376727" r:id="rId75"/>
    <p:sldId id="2147472614" r:id="rId76"/>
    <p:sldId id="535" r:id="rId77"/>
    <p:sldId id="536" r:id="rId78"/>
    <p:sldId id="537" r:id="rId79"/>
    <p:sldId id="538" r:id="rId80"/>
    <p:sldId id="2147376728" r:id="rId81"/>
    <p:sldId id="2147472632" r:id="rId82"/>
    <p:sldId id="2147472615" r:id="rId83"/>
    <p:sldId id="541" r:id="rId84"/>
    <p:sldId id="542" r:id="rId85"/>
    <p:sldId id="543" r:id="rId86"/>
    <p:sldId id="2147472608" r:id="rId87"/>
    <p:sldId id="269" r:id="rId88"/>
  </p:sldIdLst>
  <p:sldSz cx="9144000" cy="5143500" type="screen16x9"/>
  <p:notesSz cx="6858000" cy="9144000"/>
  <p:embeddedFontLst>
    <p:embeddedFont>
      <p:font typeface="Helvetica Neue Light" panose="020B0604020202020204" charset="0"/>
      <p:regular r:id="rId90"/>
      <p:bold r:id="rId91"/>
      <p:italic r:id="rId92"/>
      <p:boldItalic r:id="rId93"/>
    </p:embeddedFont>
    <p:embeddedFont>
      <p:font typeface="Montserrat" panose="00000500000000000000" pitchFamily="2" charset="0"/>
      <p:regular r:id="rId94"/>
      <p:bold r:id="rId95"/>
      <p:italic r:id="rId96"/>
      <p:boldItalic r:id="rId97"/>
    </p:embeddedFont>
    <p:embeddedFont>
      <p:font typeface="Montserrat Medium" panose="00000600000000000000" pitchFamily="2" charset="0"/>
      <p:regular r:id="rId98"/>
      <p:bold r:id="rId99"/>
      <p:italic r:id="rId100"/>
      <p:boldItalic r:id="rId101"/>
    </p:embeddedFont>
    <p:embeddedFont>
      <p:font typeface="Trebuchet MS" panose="020B060302020202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varScale="1">
        <p:scale>
          <a:sx n="97" d="100"/>
          <a:sy n="97" d="100"/>
        </p:scale>
        <p:origin x="2148" y="30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4.fntdata"/><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Comprehensive Asset Inventory</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Conduct a thorough inventory of all assets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Categorize according to sensitivity and criticality</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Entry Point Risk Assessment</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Evaluate each identified entry point for potential vulnerabilities</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Implement security measures tailored specifically to mitigate risks associated with unauthorized access</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Continuous Monitoring Practices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Establish ongoing monitoring of assets &amp; entry points</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09C7444F-EF80-4A4F-92D1-78B4236BE1E1}">
      <dgm:prSet phldrT="[Text]" custT="1"/>
      <dgm:spPr/>
      <dgm:t>
        <a:bodyPr/>
        <a:lstStyle/>
        <a:p>
          <a:r>
            <a:rPr lang="en-US" sz="1400" dirty="0"/>
            <a:t>Include change and emerging threat detection</a:t>
          </a:r>
        </a:p>
      </dgm:t>
    </dgm:pt>
    <dgm:pt modelId="{E3E492DD-351E-4C32-99AB-E482F27FBF09}" type="parTrans" cxnId="{DE6BF04D-834A-48EB-B969-D509D504AEBF}">
      <dgm:prSet/>
      <dgm:spPr/>
      <dgm:t>
        <a:bodyPr/>
        <a:lstStyle/>
        <a:p>
          <a:endParaRPr lang="en-US"/>
        </a:p>
      </dgm:t>
    </dgm:pt>
    <dgm:pt modelId="{09EA18BF-70D6-4783-942E-6BBDF3702D2C}" type="sibTrans" cxnId="{DE6BF04D-834A-48EB-B969-D509D504AEBF}">
      <dgm:prSet/>
      <dgm:spPr/>
      <dgm:t>
        <a:bodyPr/>
        <a:lstStyle/>
        <a:p>
          <a:endParaRPr lang="en-US"/>
        </a:p>
      </dgm:t>
    </dgm:pt>
    <dgm:pt modelId="{388F6709-9E20-4F9B-8911-93D51D75FCC6}">
      <dgm:prSet phldrT="[Text]" custT="1"/>
      <dgm:spPr/>
      <dgm:t>
        <a:bodyPr/>
        <a:lstStyle/>
        <a:p>
          <a:r>
            <a:rPr lang="en-US" sz="1400" dirty="0"/>
            <a:t>Use to drive protection focus</a:t>
          </a:r>
        </a:p>
      </dgm:t>
    </dgm:pt>
    <dgm:pt modelId="{0EFDC41A-64D5-4268-B65B-FF4EAEBF8CC5}" type="parTrans" cxnId="{384DDF07-7A9B-45AB-B790-D9AA9C4F264B}">
      <dgm:prSet/>
      <dgm:spPr/>
      <dgm:t>
        <a:bodyPr/>
        <a:lstStyle/>
        <a:p>
          <a:endParaRPr lang="en-US"/>
        </a:p>
      </dgm:t>
    </dgm:pt>
    <dgm:pt modelId="{1D8CAF22-669B-41FD-BAA5-44AFE85CE41C}" type="sibTrans" cxnId="{384DDF07-7A9B-45AB-B790-D9AA9C4F264B}">
      <dgm:prSet/>
      <dgm:spPr/>
      <dgm:t>
        <a:bodyPr/>
        <a:lstStyle/>
        <a:p>
          <a:endParaRPr lang="en-US"/>
        </a:p>
      </dgm:t>
    </dgm:pt>
    <dgm:pt modelId="{9455FFF7-B5C6-4F98-978E-A95E3E511B52}">
      <dgm:prSet phldrT="[Text]" custT="1"/>
      <dgm:spPr/>
      <dgm:t>
        <a:bodyPr/>
        <a:lstStyle/>
        <a:p>
          <a:r>
            <a:rPr lang="en-US" sz="1400" dirty="0"/>
            <a:t>Helps drive timely updates to security protocols and strategies for response</a:t>
          </a:r>
        </a:p>
      </dgm:t>
    </dgm:pt>
    <dgm:pt modelId="{433E944E-9A13-40B4-BD8E-FB2A22ED0073}" type="parTrans" cxnId="{46F08F2D-0BF8-45C6-8535-0FC0DBA7FBDE}">
      <dgm:prSet/>
      <dgm:spPr/>
      <dgm:t>
        <a:bodyPr/>
        <a:lstStyle/>
        <a:p>
          <a:endParaRPr lang="en-US"/>
        </a:p>
      </dgm:t>
    </dgm:pt>
    <dgm:pt modelId="{C7550A70-61C4-40BE-A523-641906891521}" type="sibTrans" cxnId="{46F08F2D-0BF8-45C6-8535-0FC0DBA7FBDE}">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BE15F902-78F7-4A59-89D6-4280F4DA2B09}" type="presOf" srcId="{388F6709-9E20-4F9B-8911-93D51D75FCC6}" destId="{6D07AF25-2194-4F1E-85F0-BFAC0EB04833}" srcOrd="0" destOrd="2" presId="urn:microsoft.com/office/officeart/2005/8/layout/hList1"/>
    <dgm:cxn modelId="{384DDF07-7A9B-45AB-B790-D9AA9C4F264B}" srcId="{4A67136E-855E-4566-A444-ADD7AD6FD465}" destId="{388F6709-9E20-4F9B-8911-93D51D75FCC6}" srcOrd="2" destOrd="0" parTransId="{0EFDC41A-64D5-4268-B65B-FF4EAEBF8CC5}" sibTransId="{1D8CAF22-669B-41FD-BAA5-44AFE85CE41C}"/>
    <dgm:cxn modelId="{49311B09-D355-4506-905C-DFE52BDAA920}" type="presOf" srcId="{9455FFF7-B5C6-4F98-978E-A95E3E511B52}" destId="{76D8EBDA-5C5B-457F-9980-97FBAB7C1D01}" srcOrd="0" destOrd="2" presId="urn:microsoft.com/office/officeart/2005/8/layout/hList1"/>
    <dgm:cxn modelId="{AF8EEB11-B72E-4A6B-8824-B8DD2A326DED}" type="presOf" srcId="{D8E2485B-028D-4665-9C30-0C18728514B2}" destId="{4E2BCCC7-1B1F-4C6C-BE21-C5AF46A4C494}" srcOrd="0" destOrd="0" presId="urn:microsoft.com/office/officeart/2005/8/layout/hList1"/>
    <dgm:cxn modelId="{FE8FAD13-EDE9-4F22-AA32-3A0FE2480E49}" type="presOf" srcId="{09C7444F-EF80-4A4F-92D1-78B4236BE1E1}" destId="{76D8EBDA-5C5B-457F-9980-97FBAB7C1D01}" srcOrd="0" destOrd="1"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46F08F2D-0BF8-45C6-8535-0FC0DBA7FBDE}" srcId="{D8E2485B-028D-4665-9C30-0C18728514B2}" destId="{9455FFF7-B5C6-4F98-978E-A95E3E511B52}" srcOrd="2" destOrd="0" parTransId="{433E944E-9A13-40B4-BD8E-FB2A22ED0073}" sibTransId="{C7550A70-61C4-40BE-A523-641906891521}"/>
    <dgm:cxn modelId="{C694403F-7072-4BB7-BF21-97B4E3A56733}" srcId="{FB06260B-C263-462E-BFD4-D9E73B863B8D}" destId="{4A67136E-855E-4566-A444-ADD7AD6FD465}" srcOrd="0" destOrd="0" parTransId="{7B52D589-4738-4F20-8455-00D1CADD562A}" sibTransId="{72783FCC-F7E5-4AF7-8B38-70CB4C932299}"/>
    <dgm:cxn modelId="{A3605A63-6F6D-4C28-B0BF-01F8D7DA0E67}" type="presOf" srcId="{0D3547BE-1E09-407A-81D2-2344C2EF5A11}" destId="{76D8EBDA-5C5B-457F-9980-97FBAB7C1D01}" srcOrd="0" destOrd="0" presId="urn:microsoft.com/office/officeart/2005/8/layout/hList1"/>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DE6BF04D-834A-48EB-B969-D509D504AEBF}" srcId="{D8E2485B-028D-4665-9C30-0C18728514B2}" destId="{09C7444F-EF80-4A4F-92D1-78B4236BE1E1}" srcOrd="1" destOrd="0" parTransId="{E3E492DD-351E-4C32-99AB-E482F27FBF09}" sibTransId="{09EA18BF-70D6-4783-942E-6BBDF3702D2C}"/>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Comprehensive Asset Inventory</a:t>
          </a:r>
        </a:p>
      </dsp:txBody>
      <dsp:txXfrm>
        <a:off x="1905" y="417731"/>
        <a:ext cx="1857374" cy="715013"/>
      </dsp:txXfrm>
    </dsp:sp>
    <dsp:sp modelId="{6D07AF25-2194-4F1E-85F0-BFAC0EB04833}">
      <dsp:nvSpPr>
        <dsp:cNvPr id="0" name=""/>
        <dsp:cNvSpPr/>
      </dsp:nvSpPr>
      <dsp:spPr>
        <a:xfrm>
          <a:off x="1905"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Conduct a thorough inventory of all assets</a:t>
          </a:r>
        </a:p>
        <a:p>
          <a:pPr marL="114300" lvl="1" indent="-114300" algn="l" defTabSz="622300">
            <a:lnSpc>
              <a:spcPct val="90000"/>
            </a:lnSpc>
            <a:spcBef>
              <a:spcPct val="0"/>
            </a:spcBef>
            <a:spcAft>
              <a:spcPct val="15000"/>
            </a:spcAft>
            <a:buChar char="•"/>
          </a:pPr>
          <a:r>
            <a:rPr lang="en-US" sz="1400" kern="1200" dirty="0"/>
            <a:t>Categorize according to sensitivity and criticality</a:t>
          </a:r>
        </a:p>
        <a:p>
          <a:pPr marL="114300" lvl="1" indent="-114300" algn="l" defTabSz="622300">
            <a:lnSpc>
              <a:spcPct val="90000"/>
            </a:lnSpc>
            <a:spcBef>
              <a:spcPct val="0"/>
            </a:spcBef>
            <a:spcAft>
              <a:spcPct val="15000"/>
            </a:spcAft>
            <a:buChar char="•"/>
          </a:pPr>
          <a:r>
            <a:rPr lang="en-US" sz="1400" kern="1200" dirty="0"/>
            <a:t>Use to drive protection focus</a:t>
          </a:r>
        </a:p>
      </dsp:txBody>
      <dsp:txXfrm>
        <a:off x="1905" y="1132744"/>
        <a:ext cx="1857374" cy="2513524"/>
      </dsp:txXfrm>
    </dsp:sp>
    <dsp:sp modelId="{879F2668-3EDC-4D37-B91C-D373AB5539BB}">
      <dsp:nvSpPr>
        <dsp:cNvPr id="0" name=""/>
        <dsp:cNvSpPr/>
      </dsp:nvSpPr>
      <dsp:spPr>
        <a:xfrm>
          <a:off x="2119312"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Entry Point Risk Assessment</a:t>
          </a:r>
        </a:p>
      </dsp:txBody>
      <dsp:txXfrm>
        <a:off x="2119312" y="417731"/>
        <a:ext cx="1857374" cy="715013"/>
      </dsp:txXfrm>
    </dsp:sp>
    <dsp:sp modelId="{1F4A41E7-0BCC-4F69-B9A5-3F675F3A7892}">
      <dsp:nvSpPr>
        <dsp:cNvPr id="0" name=""/>
        <dsp:cNvSpPr/>
      </dsp:nvSpPr>
      <dsp:spPr>
        <a:xfrm>
          <a:off x="2119312"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each identified entry point for potential vulnerabilities</a:t>
          </a:r>
        </a:p>
        <a:p>
          <a:pPr marL="114300" lvl="1" indent="-114300" algn="l" defTabSz="622300">
            <a:lnSpc>
              <a:spcPct val="90000"/>
            </a:lnSpc>
            <a:spcBef>
              <a:spcPct val="0"/>
            </a:spcBef>
            <a:spcAft>
              <a:spcPct val="15000"/>
            </a:spcAft>
            <a:buChar char="•"/>
          </a:pPr>
          <a:r>
            <a:rPr lang="en-US" sz="1400" kern="1200" dirty="0"/>
            <a:t>Implement security measures tailored specifically to mitigate risks associated with unauthorized access</a:t>
          </a:r>
        </a:p>
      </dsp:txBody>
      <dsp:txXfrm>
        <a:off x="2119312" y="1132744"/>
        <a:ext cx="1857374" cy="2513524"/>
      </dsp:txXfrm>
    </dsp:sp>
    <dsp:sp modelId="{4E2BCCC7-1B1F-4C6C-BE21-C5AF46A4C494}">
      <dsp:nvSpPr>
        <dsp:cNvPr id="0" name=""/>
        <dsp:cNvSpPr/>
      </dsp:nvSpPr>
      <dsp:spPr>
        <a:xfrm>
          <a:off x="4236719"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Continuous Monitoring Practices</a:t>
          </a:r>
        </a:p>
      </dsp:txBody>
      <dsp:txXfrm>
        <a:off x="4236719" y="417731"/>
        <a:ext cx="1857374" cy="715013"/>
      </dsp:txXfrm>
    </dsp:sp>
    <dsp:sp modelId="{76D8EBDA-5C5B-457F-9980-97FBAB7C1D01}">
      <dsp:nvSpPr>
        <dsp:cNvPr id="0" name=""/>
        <dsp:cNvSpPr/>
      </dsp:nvSpPr>
      <dsp:spPr>
        <a:xfrm>
          <a:off x="4236719"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Establish ongoing monitoring of assets &amp; entry points</a:t>
          </a:r>
        </a:p>
        <a:p>
          <a:pPr marL="114300" lvl="1" indent="-114300" algn="l" defTabSz="622300">
            <a:lnSpc>
              <a:spcPct val="90000"/>
            </a:lnSpc>
            <a:spcBef>
              <a:spcPct val="0"/>
            </a:spcBef>
            <a:spcAft>
              <a:spcPct val="15000"/>
            </a:spcAft>
            <a:buChar char="•"/>
          </a:pPr>
          <a:r>
            <a:rPr lang="en-US" sz="1400" kern="1200" dirty="0"/>
            <a:t>Include change and emerging threat detection</a:t>
          </a:r>
        </a:p>
        <a:p>
          <a:pPr marL="114300" lvl="1" indent="-114300" algn="l" defTabSz="622300">
            <a:lnSpc>
              <a:spcPct val="90000"/>
            </a:lnSpc>
            <a:spcBef>
              <a:spcPct val="0"/>
            </a:spcBef>
            <a:spcAft>
              <a:spcPct val="15000"/>
            </a:spcAft>
            <a:buChar char="•"/>
          </a:pPr>
          <a:r>
            <a:rPr lang="en-US" sz="1400" kern="1200" dirty="0"/>
            <a:t>Helps drive timely updates to security protocols and strategies for response</a:t>
          </a:r>
        </a:p>
      </dsp:txBody>
      <dsp:txXfrm>
        <a:off x="4236719" y="1132744"/>
        <a:ext cx="1857374" cy="25135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204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09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1084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228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C6CE-B864-C3E8-7166-963FC487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16095-1D9F-034F-9F66-B81D9FBF0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CCF41-8176-27D9-C0E4-BD489126B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182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217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9620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3733981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7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rgbClr val="404040"/>
                </a:solidFill>
                <a:latin typeface="Calibri"/>
                <a:ea typeface="Calibri"/>
                <a:cs typeface="Calibri"/>
                <a:sym typeface="Calibri"/>
              </a:rPr>
              <a:t>After introducing self, have students introduce themselves:</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Name?</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How long with the company?</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What are you hoping to come away from this training having gained in terms of knowledge and/or information that you can take back with you to your teams and your day-to-day role?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63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177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64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73EA-D451-626F-78B5-AA2192A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DEFE-DF31-8AD7-2C7B-0C02D89AFE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C97834-2856-7177-ADA7-F47E817AAA1D}"/>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1397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Used to help catalog types of threats</a:t>
            </a:r>
          </a:p>
        </p:txBody>
      </p:sp>
    </p:spTree>
    <p:extLst>
      <p:ext uri="{BB962C8B-B14F-4D97-AF65-F5344CB8AC3E}">
        <p14:creationId xmlns:p14="http://schemas.microsoft.com/office/powerpoint/2010/main" val="200431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7F40D378-C81B-6EFF-188F-4B4961F70388}"/>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4B046904-C769-3742-145C-675AEC0683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Mission Impossible</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A25A4D04-0D3C-F3AF-70BC-14E1DF163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134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CAFD6A6-C73C-4E55-FF61-E1DD0C2212B9}"/>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C7F67E1-8DDC-9B85-C51D-F47BE8BC612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21989971-0784-DF7A-A233-9EE02CDF5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434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47C6BD36-247C-4D41-0218-A80FE99EF4D1}"/>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2581BD45-0CB0-8398-51A0-224E70A5636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CC791D46-4C65-3871-85EE-A749180EE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98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E4DCAD4C-95EA-8FC4-4E7D-51478A8283BE}"/>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6EE6B298-B63D-9497-D283-BB0FA69C3C1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36508C59-0ED2-3D5F-FCF1-A83706436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6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ACEFAFDB-9D50-7CB0-FBAE-2BBE47B181CC}"/>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BB35467E-6D18-5CDC-5892-5B9E33234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F3757541-1F87-4DA4-393C-0FB2747AA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93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5540F0E-665A-80A0-50EA-53BC5F38CDF5}"/>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E2C5242-5DFB-E087-F0E7-CB4A7987336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Lack of practice of zero trust (castle &amp; moat vs. hotel)</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6BF2CF58-7714-91BE-71A4-B0FD6A2F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453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06E9716-F10C-E594-D241-FB9C4B536DD9}"/>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B47F5E6-6DC3-0318-D1AB-DC7ACE2529D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CFAC7B7-8D0A-DCAE-012F-8D988AB0F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16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05C22797-6799-F7D0-B3A3-040DE83540BD}"/>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8F5F9B53-68F9-E952-5F36-7C5271D6A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21B0302-19B4-B726-9AB9-1D8A7A804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8125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0081-7D90-DA45-0531-91ECF54B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59EA2-5E67-6B03-84A3-B871B38F87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9512FD-869D-BE32-97D0-61E4230911C1}"/>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60206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49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5334-7A8C-65BB-CA5E-DAEBDEEC2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5C247-AF9D-1015-B8AD-1214BEFC8E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62E0A-6A46-5872-20DA-735435CB241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03512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3237329-5045-36CA-95D3-1E7A1BFFD466}"/>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4F3242E6-31DA-D21A-D88D-00D8E7D00AC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B02348B5-25A2-FB01-619C-37A1613F4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2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25EDDB65-D617-E5C7-9A3D-C92DC00384C7}"/>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53984746-9D61-FD6B-33A8-1DBD11512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3A63A5A-8EAD-6ACA-1A35-E41B844E9D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950498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8B40-C469-E433-4CEC-EE883CD9D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797F-FDF2-9D0C-8AE5-126BFC33EF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887078-56AA-014C-1CE0-7E3265317E0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27618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580D1B6D-FC92-3E37-65CE-8D6795367E20}"/>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39D3A251-6B83-529A-F91E-0F0D1143F0D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GitLab: </a:t>
            </a:r>
            <a:r>
              <a:rPr lang="en-US" sz="1200" dirty="0">
                <a:solidFill>
                  <a:srgbClr val="404040"/>
                </a:solidFill>
              </a:rPr>
              <a:t>repository creation and branching, integration of automated testing into the pipeline, creating and processing merge requests to support Continuous Integration of changes across the development team, and integration with an artifact repository for storing build outputs</a:t>
            </a: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48BBF3E6-F5A3-6467-5CEE-968CDD131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022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6E8C555C-2A51-0653-5A70-00D1542B6556}"/>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DB5F45CA-D119-3CDF-42B7-C53C45003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425ACF5-161E-C4A7-8C13-3002468956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1612678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84F4-CCC7-6E9C-A3B3-F4D2EDB91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FB9E-ADEE-B252-B6D4-70947F4AA0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EA8DA0-FDC0-A125-743B-F684858FC64E}"/>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377558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F763-E7E4-E3DE-D89A-CA1547FB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C6F63-D01B-A061-AF8C-BC88704E2E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DB6E15-DAFD-3AFD-4286-6A61D607168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7167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B608-4AF4-4899-D04F-99029DF17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365D-0E9C-AECF-CE11-C4A53EB28A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B3BE2-4DCB-B310-7E42-0E0F949B85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748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553A7428-D4BF-DB6F-077F-B440131973E8}"/>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E3100750-092D-2C55-A9F5-C974287AE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F339071B-7D58-4837-973D-AD47DEA759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2955826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0BAF-C987-C3D4-440E-74CC45E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C5762-D4CD-4B1D-DABC-90B984A26D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D1B39D-FE50-B18E-DEB2-D6B94DD7A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523743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5770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7722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3390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2833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535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2.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5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hyperlink" Target="https://docs.veracode.com/r/c_integration_buildservs"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hyperlink" Target="https://www.mend.io/open-source-security"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1.xml.rels><?xml version="1.0" encoding="UTF-8" standalone="yes"?>
<Relationships xmlns="http://schemas.openxmlformats.org/package/2006/relationships"><Relationship Id="rId3" Type="http://schemas.openxmlformats.org/officeDocument/2006/relationships/hyperlink" Target="https://triotechsystems.com/fuzz-testing-in-dast-what-it-is-and-how-to-implement-it" TargetMode="External"/><Relationship Id="rId2" Type="http://schemas.openxmlformats.org/officeDocument/2006/relationships/notesSlide" Target="../notesSlides/notesSlide55.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zaproxy.or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4.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78.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prismacloud.io/prisma/cloud/cloud-workload-protection-platform"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Intro to </a:t>
            </a:r>
            <a:r>
              <a:rPr lang="en-US" sz="4500" dirty="0" err="1"/>
              <a:t>DevSecOps</a:t>
            </a:r>
            <a:endParaRPr sz="4500" dirty="0"/>
          </a:p>
        </p:txBody>
      </p:sp>
      <p:pic>
        <p:nvPicPr>
          <p:cNvPr id="2" name="Google Shape;399;p53">
            <a:extLst>
              <a:ext uri="{FF2B5EF4-FFF2-40B4-BE49-F238E27FC236}">
                <a16:creationId xmlns:a16="http://schemas.microsoft.com/office/drawing/2014/main" id="{7745625D-97E3-7AEA-1538-EEDB802A835A}"/>
              </a:ext>
            </a:extLst>
          </p:cNvPr>
          <p:cNvPicPr preferRelativeResize="0"/>
          <p:nvPr/>
        </p:nvPicPr>
        <p:blipFill>
          <a:blip r:embed="rId3">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Google Shape;238;p2">
            <a:extLst>
              <a:ext uri="{FF2B5EF4-FFF2-40B4-BE49-F238E27FC236}">
                <a16:creationId xmlns:a16="http://schemas.microsoft.com/office/drawing/2014/main" id="{C92A607F-F5E3-C5C7-41F9-26A00D468F6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extLst>
      <p:ext uri="{BB962C8B-B14F-4D97-AF65-F5344CB8AC3E}">
        <p14:creationId xmlns:p14="http://schemas.microsoft.com/office/powerpoint/2010/main" val="837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Tree>
    <p:extLst>
      <p:ext uri="{BB962C8B-B14F-4D97-AF65-F5344CB8AC3E}">
        <p14:creationId xmlns:p14="http://schemas.microsoft.com/office/powerpoint/2010/main" val="2213197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2" name="Google Shape;238;p2">
            <a:extLst>
              <a:ext uri="{FF2B5EF4-FFF2-40B4-BE49-F238E27FC236}">
                <a16:creationId xmlns:a16="http://schemas.microsoft.com/office/drawing/2014/main" id="{304CEDBF-3C79-A648-96D8-126C644DDB8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spTree>
    <p:extLst>
      <p:ext uri="{BB962C8B-B14F-4D97-AF65-F5344CB8AC3E}">
        <p14:creationId xmlns:p14="http://schemas.microsoft.com/office/powerpoint/2010/main" val="11345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
        <p:nvSpPr>
          <p:cNvPr id="2" name="Google Shape;238;p2">
            <a:extLst>
              <a:ext uri="{FF2B5EF4-FFF2-40B4-BE49-F238E27FC236}">
                <a16:creationId xmlns:a16="http://schemas.microsoft.com/office/drawing/2014/main" id="{D12341CA-3E54-834E-61E2-50A2C91980F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31589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2" name="Google Shape;238;p2">
            <a:extLst>
              <a:ext uri="{FF2B5EF4-FFF2-40B4-BE49-F238E27FC236}">
                <a16:creationId xmlns:a16="http://schemas.microsoft.com/office/drawing/2014/main" id="{0A5A2081-7CC3-DE4F-9053-606E19818DB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extLst>
      <p:ext uri="{BB962C8B-B14F-4D97-AF65-F5344CB8AC3E}">
        <p14:creationId xmlns:p14="http://schemas.microsoft.com/office/powerpoint/2010/main" val="18943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 name="Google Shape;238;p2">
            <a:extLst>
              <a:ext uri="{FF2B5EF4-FFF2-40B4-BE49-F238E27FC236}">
                <a16:creationId xmlns:a16="http://schemas.microsoft.com/office/drawing/2014/main" id="{080F290C-0925-CBC6-4673-E2CBEE9655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extLst>
      <p:ext uri="{BB962C8B-B14F-4D97-AF65-F5344CB8AC3E}">
        <p14:creationId xmlns:p14="http://schemas.microsoft.com/office/powerpoint/2010/main" val="2676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a:t>
            </a:r>
            <a:r>
              <a:rPr lang="en-US" sz="1350" i="1" u="sng" kern="1200" dirty="0">
                <a:solidFill>
                  <a:srgbClr val="575757"/>
                </a:solidFill>
                <a:latin typeface="+mj-lt"/>
              </a:rPr>
              <a:t>calculated</a:t>
            </a:r>
            <a:r>
              <a:rPr lang="en-US" sz="1350" kern="1200" dirty="0">
                <a:solidFill>
                  <a:srgbClr val="575757"/>
                </a:solidFill>
                <a:latin typeface="+mj-lt"/>
              </a:rPr>
              <a:t>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
        <p:nvSpPr>
          <p:cNvPr id="2" name="Google Shape;238;p2">
            <a:extLst>
              <a:ext uri="{FF2B5EF4-FFF2-40B4-BE49-F238E27FC236}">
                <a16:creationId xmlns:a16="http://schemas.microsoft.com/office/drawing/2014/main" id="{FA603DBB-81D5-AB4A-9238-EE9BD432C98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extLst>
      <p:ext uri="{BB962C8B-B14F-4D97-AF65-F5344CB8AC3E}">
        <p14:creationId xmlns:p14="http://schemas.microsoft.com/office/powerpoint/2010/main" val="22491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383672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CB15-CE39-9916-4A3A-F35EF940B7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A8878A-46EB-3D2E-3333-A7AEA3C6DAC5}"/>
              </a:ext>
            </a:extLst>
          </p:cNvPr>
          <p:cNvSpPr>
            <a:spLocks noGrp="1"/>
          </p:cNvSpPr>
          <p:nvPr>
            <p:ph type="title"/>
          </p:nvPr>
        </p:nvSpPr>
        <p:spPr/>
        <p:txBody>
          <a:bodyPr/>
          <a:lstStyle/>
          <a:p>
            <a:r>
              <a:rPr lang="en-US" sz="3200" dirty="0"/>
              <a:t>The Mindset</a:t>
            </a:r>
          </a:p>
        </p:txBody>
      </p:sp>
    </p:spTree>
    <p:extLst>
      <p:ext uri="{BB962C8B-B14F-4D97-AF65-F5344CB8AC3E}">
        <p14:creationId xmlns:p14="http://schemas.microsoft.com/office/powerpoint/2010/main" val="363746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2" name="Google Shape;238;p2">
            <a:extLst>
              <a:ext uri="{FF2B5EF4-FFF2-40B4-BE49-F238E27FC236}">
                <a16:creationId xmlns:a16="http://schemas.microsoft.com/office/drawing/2014/main" id="{2F10EEEF-BD3A-E47A-2748-1CD21BBB3F9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extLst>
      <p:ext uri="{BB962C8B-B14F-4D97-AF65-F5344CB8AC3E}">
        <p14:creationId xmlns:p14="http://schemas.microsoft.com/office/powerpoint/2010/main" val="1267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dirty="0">
                <a:solidFill>
                  <a:schemeClr val="accent1"/>
                </a:solidFill>
              </a:rPr>
              <a:t>Allen Sanders</a:t>
            </a:r>
            <a:endParaRPr sz="3000" dirty="0">
              <a:solidFill>
                <a:schemeClr val="accent1"/>
              </a:solidFill>
            </a:endParaRPr>
          </a:p>
          <a:p>
            <a:pPr marL="0" lvl="0" indent="0" algn="ctr" rtl="0">
              <a:lnSpc>
                <a:spcPct val="100000"/>
              </a:lnSpc>
              <a:spcBef>
                <a:spcPts val="0"/>
              </a:spcBef>
              <a:spcAft>
                <a:spcPts val="0"/>
              </a:spcAft>
              <a:buSzPts val="1500"/>
              <a:buNone/>
            </a:pPr>
            <a:r>
              <a:rPr lang="en-US" sz="1900" dirty="0">
                <a:solidFill>
                  <a:schemeClr val="dk1"/>
                </a:solidFill>
              </a:rPr>
              <a:t>Senior Technology Instructor</a:t>
            </a:r>
          </a:p>
          <a:p>
            <a:pPr marL="0" lvl="0" indent="0" algn="ctr" rtl="0">
              <a:lnSpc>
                <a:spcPct val="100000"/>
              </a:lnSpc>
              <a:spcBef>
                <a:spcPts val="0"/>
              </a:spcBef>
              <a:spcAft>
                <a:spcPts val="0"/>
              </a:spcAft>
              <a:buSzPts val="1500"/>
              <a:buNone/>
            </a:pPr>
            <a:r>
              <a:rPr lang="en-US" sz="1900" dirty="0"/>
              <a:t>Pluralsight ILT</a:t>
            </a:r>
            <a:endParaRPr sz="1900" dirty="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30</a:t>
            </a:r>
            <a:r>
              <a:rPr lang="en-US" dirty="0">
                <a:solidFill>
                  <a:schemeClr val="dk1"/>
                </a:solidFill>
              </a:rPr>
              <a:t> years in the industry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25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dirty="0">
                <a:solidFill>
                  <a:schemeClr val="dk1"/>
                </a:solidFill>
              </a:rPr>
              <a:t>Also, passionate about Reese’s Cups!</a:t>
            </a:r>
            <a:endParaRPr dirty="0">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To maintain a competitive advantage:</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to deliver software quickly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have high quality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be secure</a:t>
            </a:r>
            <a:endParaRPr dirty="0"/>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We want to merge speed &amp; agility with security &amp; quality!</a:t>
            </a:r>
            <a:endParaRPr dirty="0"/>
          </a:p>
        </p:txBody>
      </p:sp>
      <p:sp>
        <p:nvSpPr>
          <p:cNvPr id="2" name="Google Shape;238;p2">
            <a:extLst>
              <a:ext uri="{FF2B5EF4-FFF2-40B4-BE49-F238E27FC236}">
                <a16:creationId xmlns:a16="http://schemas.microsoft.com/office/drawing/2014/main" id="{59DE9004-763F-5469-1F95-9BBB8E241B2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extLst>
      <p:ext uri="{BB962C8B-B14F-4D97-AF65-F5344CB8AC3E}">
        <p14:creationId xmlns:p14="http://schemas.microsoft.com/office/powerpoint/2010/main" val="16128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err="1">
                <a:latin typeface="Trebuchet MS" panose="020B0603020202020204" pitchFamily="34" charset="0"/>
              </a:rPr>
              <a:t>DevSecOps</a:t>
            </a:r>
            <a:r>
              <a:rPr lang="en-US" sz="1200" i="1" dirty="0">
                <a:latin typeface="Trebuchet MS" panose="020B0603020202020204" pitchFamily="34" charset="0"/>
              </a:rPr>
              <a:t>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a:t>
            </a:r>
            <a:r>
              <a:rPr lang="en-US" sz="1200" b="1" i="1" dirty="0">
                <a:solidFill>
                  <a:srgbClr val="29BA74"/>
                </a:solidFill>
                <a:latin typeface="Trebuchet MS" panose="020B0603020202020204" pitchFamily="34" charset="0"/>
              </a:rPr>
              <a:t> </a:t>
            </a:r>
            <a:r>
              <a:rPr lang="en-US" sz="1200" b="1" i="1" dirty="0">
                <a:solidFill>
                  <a:schemeClr val="accent1"/>
                </a:solidFill>
                <a:latin typeface="Trebuchet MS" panose="020B0603020202020204" pitchFamily="34" charset="0"/>
              </a:rPr>
              <a:t>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err="1">
                <a:solidFill>
                  <a:schemeClr val="accent1"/>
                </a:solidFill>
                <a:latin typeface="Trebuchet MS" panose="020B0603020202020204" pitchFamily="34" charset="0"/>
                <a:ea typeface="+mn-ea"/>
                <a:cs typeface="+mn-cs"/>
              </a:rPr>
              <a:t>DevSecOps</a:t>
            </a:r>
            <a:r>
              <a:rPr lang="en-US" sz="1200" kern="1200" dirty="0">
                <a:solidFill>
                  <a:schemeClr val="accent1"/>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253257"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7" name="Google Shape;238;p2">
            <a:extLst>
              <a:ext uri="{FF2B5EF4-FFF2-40B4-BE49-F238E27FC236}">
                <a16:creationId xmlns:a16="http://schemas.microsoft.com/office/drawing/2014/main" id="{5841EE74-50FF-7FFA-9D36-944CEAE6A1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dirty="0"/>
          </a:p>
        </p:txBody>
      </p:sp>
    </p:spTree>
    <p:extLst>
      <p:ext uri="{BB962C8B-B14F-4D97-AF65-F5344CB8AC3E}">
        <p14:creationId xmlns:p14="http://schemas.microsoft.com/office/powerpoint/2010/main" val="22326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86" grpId="0"/>
      <p:bldP spid="87" grpId="0"/>
      <p:bldP spid="88" grpId="0"/>
      <p:bldP spid="89" grpId="0"/>
      <p:bldP spid="90"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6" name="Google Shape;238;p2">
            <a:extLst>
              <a:ext uri="{FF2B5EF4-FFF2-40B4-BE49-F238E27FC236}">
                <a16:creationId xmlns:a16="http://schemas.microsoft.com/office/drawing/2014/main" id="{47DA5176-D170-4182-CA9B-50F9FF54A84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extLst>
      <p:ext uri="{BB962C8B-B14F-4D97-AF65-F5344CB8AC3E}">
        <p14:creationId xmlns:p14="http://schemas.microsoft.com/office/powerpoint/2010/main" val="254807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Google Shape;238;p2">
            <a:extLst>
              <a:ext uri="{FF2B5EF4-FFF2-40B4-BE49-F238E27FC236}">
                <a16:creationId xmlns:a16="http://schemas.microsoft.com/office/drawing/2014/main" id="{7BD017B0-DDB3-F842-B2D4-A06B01EC5B8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extLst>
      <p:ext uri="{BB962C8B-B14F-4D97-AF65-F5344CB8AC3E}">
        <p14:creationId xmlns:p14="http://schemas.microsoft.com/office/powerpoint/2010/main" val="14075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
        <p:nvSpPr>
          <p:cNvPr id="2" name="Google Shape;238;p2">
            <a:extLst>
              <a:ext uri="{FF2B5EF4-FFF2-40B4-BE49-F238E27FC236}">
                <a16:creationId xmlns:a16="http://schemas.microsoft.com/office/drawing/2014/main" id="{BC6F2FB7-E4A5-907F-431E-B2F12B9CF89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extLst>
      <p:ext uri="{BB962C8B-B14F-4D97-AF65-F5344CB8AC3E}">
        <p14:creationId xmlns:p14="http://schemas.microsoft.com/office/powerpoint/2010/main" val="18131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0"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
        <p:nvSpPr>
          <p:cNvPr id="2" name="Google Shape;238;p2">
            <a:extLst>
              <a:ext uri="{FF2B5EF4-FFF2-40B4-BE49-F238E27FC236}">
                <a16:creationId xmlns:a16="http://schemas.microsoft.com/office/drawing/2014/main" id="{96C805A6-A134-2ED6-DB01-A38E182236F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dirty="0"/>
          </a:p>
        </p:txBody>
      </p:sp>
    </p:spTree>
    <p:extLst>
      <p:ext uri="{BB962C8B-B14F-4D97-AF65-F5344CB8AC3E}">
        <p14:creationId xmlns:p14="http://schemas.microsoft.com/office/powerpoint/2010/main" val="19895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3B1B-E31F-4D25-EDBB-65AF26728E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72B3F-5229-A181-D8C0-1A4572B0AC41}"/>
              </a:ext>
            </a:extLst>
          </p:cNvPr>
          <p:cNvSpPr>
            <a:spLocks noGrp="1"/>
          </p:cNvSpPr>
          <p:nvPr>
            <p:ph type="title"/>
          </p:nvPr>
        </p:nvSpPr>
        <p:spPr/>
        <p:txBody>
          <a:bodyPr/>
          <a:lstStyle/>
          <a:p>
            <a:r>
              <a:rPr lang="en-US" sz="3200" dirty="0" err="1"/>
              <a:t>DevSecOps</a:t>
            </a:r>
            <a:r>
              <a:rPr lang="en-US" sz="3200" dirty="0"/>
              <a:t> in Plan</a:t>
            </a:r>
          </a:p>
        </p:txBody>
      </p:sp>
    </p:spTree>
    <p:extLst>
      <p:ext uri="{BB962C8B-B14F-4D97-AF65-F5344CB8AC3E}">
        <p14:creationId xmlns:p14="http://schemas.microsoft.com/office/powerpoint/2010/main" val="160573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 profile</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Risk assessment should account for different “zones” of execution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Security requirements must be understood in context of specific use cases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Ideally, threat modeling would be executed during th</a:t>
            </a:r>
            <a:r>
              <a:rPr lang="en-US" sz="1500" dirty="0">
                <a:solidFill>
                  <a:srgbClr val="404040"/>
                </a:solidFill>
              </a:rPr>
              <a:t>e plan phase and</a:t>
            </a:r>
            <a:br>
              <a:rPr lang="en-US" sz="1500" dirty="0">
                <a:solidFill>
                  <a:srgbClr val="404040"/>
                </a:solidFill>
              </a:rPr>
            </a:br>
            <a:r>
              <a:rPr lang="en-US" sz="1500" dirty="0">
                <a:solidFill>
                  <a:srgbClr val="404040"/>
                </a:solidFill>
              </a:rPr>
              <a:t>results would be used to inform other phases</a:t>
            </a: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Hardware &amp; OS</a:t>
              </a:r>
              <a:endParaRPr sz="1200" dirty="0"/>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Software</a:t>
              </a:r>
              <a:endParaRPr sz="1200" dirty="0"/>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Network</a:t>
              </a:r>
              <a:endParaRPr sz="1200" dirty="0"/>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a:solidFill>
                    <a:srgbClr val="000000"/>
                  </a:solidFill>
                  <a:latin typeface="Arial"/>
                  <a:ea typeface="Arial"/>
                  <a:cs typeface="Arial"/>
                  <a:sym typeface="Arial"/>
                </a:rPr>
                <a:t>Database</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Learning objectives</a:t>
            </a:r>
          </a:p>
          <a:p>
            <a:pPr marL="457200" indent="-323850">
              <a:lnSpc>
                <a:spcPct val="150000"/>
              </a:lnSpc>
              <a:buClr>
                <a:srgbClr val="404040"/>
              </a:buClr>
              <a:buSzPts val="1500"/>
              <a:buFont typeface="Arial"/>
              <a:buChar char="●"/>
            </a:pPr>
            <a:r>
              <a:rPr lang="en-US" sz="1500" dirty="0">
                <a:solidFill>
                  <a:srgbClr val="404040"/>
                </a:solidFill>
              </a:rPr>
              <a:t>CI/CD as a capability / differentiator</a:t>
            </a:r>
          </a:p>
          <a:p>
            <a:pPr marL="457200" lvl="0" indent="-323850">
              <a:lnSpc>
                <a:spcPct val="150000"/>
              </a:lnSpc>
              <a:buClr>
                <a:srgbClr val="404040"/>
              </a:buClr>
              <a:buSzPts val="1500"/>
              <a:buFont typeface="Arial"/>
              <a:buChar char="●"/>
            </a:pPr>
            <a:r>
              <a:rPr lang="en-US" sz="1500" dirty="0" err="1">
                <a:solidFill>
                  <a:srgbClr val="404040"/>
                </a:solidFill>
              </a:rPr>
              <a:t>DevSecOps</a:t>
            </a:r>
            <a:r>
              <a:rPr lang="en-US" sz="1500" dirty="0">
                <a:solidFill>
                  <a:srgbClr val="404040"/>
                </a:solidFill>
              </a:rPr>
              <a:t> – what it is and why it is needed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Native AWS services supporting CI/CD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Using GitLab CI with AWS</a:t>
            </a:r>
            <a:endParaRPr lang="en-US"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F6C1C794-EE84-7A70-4078-51748687D2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Multiple approaches: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Attacker-centric (think like an attacker!)</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Asset-centric (what do we have to lose?)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Application-centric (what are we building &amp; testing?)</a:t>
            </a:r>
            <a:endParaRPr dirty="0"/>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Valuable principles: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Defense in Depth</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Principle of Least Privilege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Secure by Default</a:t>
            </a:r>
            <a:endParaRPr dirty="0"/>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760-FD88-3927-DB0F-E1D608FD62A2}"/>
              </a:ext>
            </a:extLst>
          </p:cNvPr>
          <p:cNvSpPr>
            <a:spLocks noGrp="1"/>
          </p:cNvSpPr>
          <p:nvPr>
            <p:ph type="title"/>
          </p:nvPr>
        </p:nvSpPr>
        <p:spPr/>
        <p:txBody>
          <a:bodyPr/>
          <a:lstStyle/>
          <a:p>
            <a:r>
              <a:rPr lang="en-US" dirty="0"/>
              <a:t>Overview of the STRIDE Methodology for Threat Modeling</a:t>
            </a:r>
          </a:p>
        </p:txBody>
      </p:sp>
      <p:sp>
        <p:nvSpPr>
          <p:cNvPr id="4" name="Slide Number Placeholder 3">
            <a:extLst>
              <a:ext uri="{FF2B5EF4-FFF2-40B4-BE49-F238E27FC236}">
                <a16:creationId xmlns:a16="http://schemas.microsoft.com/office/drawing/2014/main" id="{CAEFDE2D-1A70-94B9-C7A3-56E4661243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6">
            <a:extLst>
              <a:ext uri="{FF2B5EF4-FFF2-40B4-BE49-F238E27FC236}">
                <a16:creationId xmlns:a16="http://schemas.microsoft.com/office/drawing/2014/main" id="{211A9C0B-C554-074A-8E80-5D246D8A04DF}"/>
              </a:ext>
            </a:extLst>
          </p:cNvPr>
          <p:cNvPicPr>
            <a:picLocks noChangeAspect="1"/>
          </p:cNvPicPr>
          <p:nvPr/>
        </p:nvPicPr>
        <p:blipFill>
          <a:blip r:embed="rId3"/>
          <a:srcRect l="3000" r="3000"/>
          <a:stretch>
            <a:fillRect/>
          </a:stretch>
        </p:blipFill>
        <p:spPr>
          <a:xfrm rot="21420000">
            <a:off x="546100" y="1257300"/>
            <a:ext cx="3416300" cy="3416300"/>
          </a:xfrm>
          <a:prstGeom prst="rect">
            <a:avLst/>
          </a:prstGeom>
        </p:spPr>
      </p:pic>
      <p:sp>
        <p:nvSpPr>
          <p:cNvPr id="8" name="Oval 7">
            <a:extLst>
              <a:ext uri="{FF2B5EF4-FFF2-40B4-BE49-F238E27FC236}">
                <a16:creationId xmlns:a16="http://schemas.microsoft.com/office/drawing/2014/main" id="{B2AF9E65-C082-CC8C-9C65-37E8C7591BE3}"/>
              </a:ext>
            </a:extLst>
          </p:cNvPr>
          <p:cNvSpPr>
            <a:spLocks/>
          </p:cNvSpPr>
          <p:nvPr/>
        </p:nvSpPr>
        <p:spPr>
          <a:xfrm>
            <a:off x="4866396" y="117024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9" name="TextBox 8">
            <a:extLst>
              <a:ext uri="{FF2B5EF4-FFF2-40B4-BE49-F238E27FC236}">
                <a16:creationId xmlns:a16="http://schemas.microsoft.com/office/drawing/2014/main" id="{85DEECFF-DDC3-833C-9E7C-C01932AF4AFA}"/>
              </a:ext>
            </a:extLst>
          </p:cNvPr>
          <p:cNvSpPr txBox="1"/>
          <p:nvPr/>
        </p:nvSpPr>
        <p:spPr>
          <a:xfrm>
            <a:off x="5415036" y="1244508"/>
            <a:ext cx="2192594" cy="400110"/>
          </a:xfrm>
          <a:prstGeom prst="rect">
            <a:avLst/>
          </a:prstGeom>
          <a:noFill/>
        </p:spPr>
        <p:txBody>
          <a:bodyPr wrap="square" rtlCol="0">
            <a:spAutoFit/>
          </a:bodyPr>
          <a:lstStyle/>
          <a:p>
            <a:r>
              <a:rPr lang="en-US" sz="2000" dirty="0" err="1"/>
              <a:t>poofing</a:t>
            </a:r>
            <a:endParaRPr lang="en-US" sz="2000" dirty="0"/>
          </a:p>
        </p:txBody>
      </p:sp>
      <p:sp>
        <p:nvSpPr>
          <p:cNvPr id="10" name="Oval 9">
            <a:extLst>
              <a:ext uri="{FF2B5EF4-FFF2-40B4-BE49-F238E27FC236}">
                <a16:creationId xmlns:a16="http://schemas.microsoft.com/office/drawing/2014/main" id="{8CB35998-EFC7-048E-343D-8A805B38A29F}"/>
              </a:ext>
            </a:extLst>
          </p:cNvPr>
          <p:cNvSpPr>
            <a:spLocks/>
          </p:cNvSpPr>
          <p:nvPr/>
        </p:nvSpPr>
        <p:spPr>
          <a:xfrm>
            <a:off x="4866396" y="180253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11" name="TextBox 10">
            <a:extLst>
              <a:ext uri="{FF2B5EF4-FFF2-40B4-BE49-F238E27FC236}">
                <a16:creationId xmlns:a16="http://schemas.microsoft.com/office/drawing/2014/main" id="{BD7BF9F8-9E75-F191-AF2F-B46E1D57F740}"/>
              </a:ext>
            </a:extLst>
          </p:cNvPr>
          <p:cNvSpPr txBox="1"/>
          <p:nvPr/>
        </p:nvSpPr>
        <p:spPr>
          <a:xfrm>
            <a:off x="5415036" y="1876801"/>
            <a:ext cx="2192594" cy="400110"/>
          </a:xfrm>
          <a:prstGeom prst="rect">
            <a:avLst/>
          </a:prstGeom>
          <a:noFill/>
        </p:spPr>
        <p:txBody>
          <a:bodyPr wrap="square" rtlCol="0">
            <a:spAutoFit/>
          </a:bodyPr>
          <a:lstStyle/>
          <a:p>
            <a:r>
              <a:rPr lang="en-US" sz="2000" dirty="0" err="1"/>
              <a:t>ampering</a:t>
            </a:r>
            <a:endParaRPr lang="en-US" sz="2000" dirty="0"/>
          </a:p>
        </p:txBody>
      </p:sp>
      <p:sp>
        <p:nvSpPr>
          <p:cNvPr id="12" name="Oval 11">
            <a:extLst>
              <a:ext uri="{FF2B5EF4-FFF2-40B4-BE49-F238E27FC236}">
                <a16:creationId xmlns:a16="http://schemas.microsoft.com/office/drawing/2014/main" id="{94FAAC20-2B27-538E-02FF-A141C859C823}"/>
              </a:ext>
            </a:extLst>
          </p:cNvPr>
          <p:cNvSpPr>
            <a:spLocks/>
          </p:cNvSpPr>
          <p:nvPr/>
        </p:nvSpPr>
        <p:spPr>
          <a:xfrm>
            <a:off x="4866396" y="2435442"/>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13" name="TextBox 12">
            <a:extLst>
              <a:ext uri="{FF2B5EF4-FFF2-40B4-BE49-F238E27FC236}">
                <a16:creationId xmlns:a16="http://schemas.microsoft.com/office/drawing/2014/main" id="{CDA33E3B-A61E-A8C3-ECDE-0474DB067907}"/>
              </a:ext>
            </a:extLst>
          </p:cNvPr>
          <p:cNvSpPr txBox="1"/>
          <p:nvPr/>
        </p:nvSpPr>
        <p:spPr>
          <a:xfrm>
            <a:off x="5415036" y="2509707"/>
            <a:ext cx="2192594" cy="400110"/>
          </a:xfrm>
          <a:prstGeom prst="rect">
            <a:avLst/>
          </a:prstGeom>
          <a:noFill/>
        </p:spPr>
        <p:txBody>
          <a:bodyPr wrap="square" rtlCol="0">
            <a:spAutoFit/>
          </a:bodyPr>
          <a:lstStyle/>
          <a:p>
            <a:r>
              <a:rPr lang="en-US" sz="2000" dirty="0" err="1"/>
              <a:t>epudiation</a:t>
            </a:r>
            <a:endParaRPr lang="en-US" sz="2000" dirty="0"/>
          </a:p>
        </p:txBody>
      </p:sp>
      <p:sp>
        <p:nvSpPr>
          <p:cNvPr id="14" name="Oval 13">
            <a:extLst>
              <a:ext uri="{FF2B5EF4-FFF2-40B4-BE49-F238E27FC236}">
                <a16:creationId xmlns:a16="http://schemas.microsoft.com/office/drawing/2014/main" id="{80A4DA13-0158-D4E1-738E-A8DA52A1F3CC}"/>
              </a:ext>
            </a:extLst>
          </p:cNvPr>
          <p:cNvSpPr>
            <a:spLocks/>
          </p:cNvSpPr>
          <p:nvPr/>
        </p:nvSpPr>
        <p:spPr>
          <a:xfrm>
            <a:off x="4866396" y="306667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15" name="TextBox 14">
            <a:extLst>
              <a:ext uri="{FF2B5EF4-FFF2-40B4-BE49-F238E27FC236}">
                <a16:creationId xmlns:a16="http://schemas.microsoft.com/office/drawing/2014/main" id="{438A3E98-9E6C-5AB2-B782-75A69C4C6BFF}"/>
              </a:ext>
            </a:extLst>
          </p:cNvPr>
          <p:cNvSpPr txBox="1"/>
          <p:nvPr/>
        </p:nvSpPr>
        <p:spPr>
          <a:xfrm>
            <a:off x="5415036" y="3140938"/>
            <a:ext cx="3141748" cy="400110"/>
          </a:xfrm>
          <a:prstGeom prst="rect">
            <a:avLst/>
          </a:prstGeom>
          <a:noFill/>
        </p:spPr>
        <p:txBody>
          <a:bodyPr wrap="square" rtlCol="0">
            <a:spAutoFit/>
          </a:bodyPr>
          <a:lstStyle/>
          <a:p>
            <a:r>
              <a:rPr lang="en-US" sz="2000" dirty="0" err="1"/>
              <a:t>nformation</a:t>
            </a:r>
            <a:r>
              <a:rPr lang="en-US" sz="2000" dirty="0"/>
              <a:t> Disclosure</a:t>
            </a:r>
          </a:p>
        </p:txBody>
      </p:sp>
      <p:sp>
        <p:nvSpPr>
          <p:cNvPr id="16" name="Oval 15">
            <a:extLst>
              <a:ext uri="{FF2B5EF4-FFF2-40B4-BE49-F238E27FC236}">
                <a16:creationId xmlns:a16="http://schemas.microsoft.com/office/drawing/2014/main" id="{6E375948-5FF8-5182-FA94-4C5877CDCC5D}"/>
              </a:ext>
            </a:extLst>
          </p:cNvPr>
          <p:cNvSpPr>
            <a:spLocks/>
          </p:cNvSpPr>
          <p:nvPr/>
        </p:nvSpPr>
        <p:spPr>
          <a:xfrm>
            <a:off x="4866396" y="369896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7" name="TextBox 16">
            <a:extLst>
              <a:ext uri="{FF2B5EF4-FFF2-40B4-BE49-F238E27FC236}">
                <a16:creationId xmlns:a16="http://schemas.microsoft.com/office/drawing/2014/main" id="{698878EF-BC6E-79D3-06CD-E83EBD5ECB47}"/>
              </a:ext>
            </a:extLst>
          </p:cNvPr>
          <p:cNvSpPr txBox="1"/>
          <p:nvPr/>
        </p:nvSpPr>
        <p:spPr>
          <a:xfrm>
            <a:off x="5415036" y="3773231"/>
            <a:ext cx="3141748" cy="400110"/>
          </a:xfrm>
          <a:prstGeom prst="rect">
            <a:avLst/>
          </a:prstGeom>
          <a:noFill/>
        </p:spPr>
        <p:txBody>
          <a:bodyPr wrap="square" rtlCol="0">
            <a:spAutoFit/>
          </a:bodyPr>
          <a:lstStyle/>
          <a:p>
            <a:r>
              <a:rPr lang="en-US" sz="2000" dirty="0" err="1"/>
              <a:t>enial</a:t>
            </a:r>
            <a:r>
              <a:rPr lang="en-US" sz="2000" dirty="0"/>
              <a:t> of Service</a:t>
            </a:r>
          </a:p>
        </p:txBody>
      </p:sp>
      <p:sp>
        <p:nvSpPr>
          <p:cNvPr id="18" name="Oval 17">
            <a:extLst>
              <a:ext uri="{FF2B5EF4-FFF2-40B4-BE49-F238E27FC236}">
                <a16:creationId xmlns:a16="http://schemas.microsoft.com/office/drawing/2014/main" id="{6E20655A-1C72-92E9-1ACF-AF2697036D82}"/>
              </a:ext>
            </a:extLst>
          </p:cNvPr>
          <p:cNvSpPr>
            <a:spLocks/>
          </p:cNvSpPr>
          <p:nvPr/>
        </p:nvSpPr>
        <p:spPr>
          <a:xfrm>
            <a:off x="4866396" y="433656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9" name="TextBox 18">
            <a:extLst>
              <a:ext uri="{FF2B5EF4-FFF2-40B4-BE49-F238E27FC236}">
                <a16:creationId xmlns:a16="http://schemas.microsoft.com/office/drawing/2014/main" id="{099E055B-9E79-B8FA-58DD-65BD82657A68}"/>
              </a:ext>
            </a:extLst>
          </p:cNvPr>
          <p:cNvSpPr txBox="1"/>
          <p:nvPr/>
        </p:nvSpPr>
        <p:spPr>
          <a:xfrm>
            <a:off x="5415036" y="4410829"/>
            <a:ext cx="3141748" cy="400110"/>
          </a:xfrm>
          <a:prstGeom prst="rect">
            <a:avLst/>
          </a:prstGeom>
          <a:noFill/>
        </p:spPr>
        <p:txBody>
          <a:bodyPr wrap="square" rtlCol="0">
            <a:spAutoFit/>
          </a:bodyPr>
          <a:lstStyle/>
          <a:p>
            <a:r>
              <a:rPr lang="en-US" sz="2000" dirty="0" err="1"/>
              <a:t>levation</a:t>
            </a:r>
            <a:r>
              <a:rPr lang="en-US" sz="2000" dirty="0"/>
              <a:t> of Privilege</a:t>
            </a:r>
          </a:p>
        </p:txBody>
      </p:sp>
    </p:spTree>
    <p:extLst>
      <p:ext uri="{BB962C8B-B14F-4D97-AF65-F5344CB8AC3E}">
        <p14:creationId xmlns:p14="http://schemas.microsoft.com/office/powerpoint/2010/main" val="3977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3F4D89F0-0187-2345-8EB7-1BF6CEC40FB1}"/>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13C629D-089A-D0DD-B318-7AFFC872E0D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Illegally accessing another user’s identity or authentication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Used when interacting with a system to make the system think you’re someone else (with permissions that you don’t actually have)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things like username and password, IDs, access keys, passkeys, etc.</a:t>
            </a:r>
            <a:endParaRPr dirty="0"/>
          </a:p>
        </p:txBody>
      </p:sp>
      <p:sp>
        <p:nvSpPr>
          <p:cNvPr id="1311" name="Google Shape;1311;p114">
            <a:extLst>
              <a:ext uri="{FF2B5EF4-FFF2-40B4-BE49-F238E27FC236}">
                <a16:creationId xmlns:a16="http://schemas.microsoft.com/office/drawing/2014/main" id="{38B55791-B331-50C9-7191-A82DE8D435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2" name="Oval 1">
            <a:extLst>
              <a:ext uri="{FF2B5EF4-FFF2-40B4-BE49-F238E27FC236}">
                <a16:creationId xmlns:a16="http://schemas.microsoft.com/office/drawing/2014/main" id="{C634B84F-6D10-EF4A-41CC-50B42FD1B549}"/>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3" name="TextBox 2">
            <a:extLst>
              <a:ext uri="{FF2B5EF4-FFF2-40B4-BE49-F238E27FC236}">
                <a16:creationId xmlns:a16="http://schemas.microsoft.com/office/drawing/2014/main" id="{FDB4F42B-5906-9F12-ED1A-05D7103353A1}"/>
              </a:ext>
            </a:extLst>
          </p:cNvPr>
          <p:cNvSpPr txBox="1"/>
          <p:nvPr/>
        </p:nvSpPr>
        <p:spPr>
          <a:xfrm>
            <a:off x="1162340" y="684069"/>
            <a:ext cx="2192594" cy="400110"/>
          </a:xfrm>
          <a:prstGeom prst="rect">
            <a:avLst/>
          </a:prstGeom>
          <a:noFill/>
        </p:spPr>
        <p:txBody>
          <a:bodyPr wrap="square" rtlCol="0">
            <a:spAutoFit/>
          </a:bodyPr>
          <a:lstStyle/>
          <a:p>
            <a:r>
              <a:rPr lang="en-US" sz="2000" b="1" dirty="0" err="1"/>
              <a:t>poofing</a:t>
            </a:r>
            <a:endParaRPr lang="en-US" sz="2000" b="1" dirty="0"/>
          </a:p>
        </p:txBody>
      </p:sp>
    </p:spTree>
    <p:extLst>
      <p:ext uri="{BB962C8B-B14F-4D97-AF65-F5344CB8AC3E}">
        <p14:creationId xmlns:p14="http://schemas.microsoft.com/office/powerpoint/2010/main" val="40558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B3C0C892-80F3-CB30-22D0-EE6B0476866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C5C740F-A556-90F4-8CEE-8845494259C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Malicious modification of data</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interception and modification in-transit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Can also include interception and modification at rest (like in a database)</a:t>
            </a:r>
            <a:endParaRPr dirty="0"/>
          </a:p>
        </p:txBody>
      </p:sp>
      <p:sp>
        <p:nvSpPr>
          <p:cNvPr id="1311" name="Google Shape;1311;p114">
            <a:extLst>
              <a:ext uri="{FF2B5EF4-FFF2-40B4-BE49-F238E27FC236}">
                <a16:creationId xmlns:a16="http://schemas.microsoft.com/office/drawing/2014/main" id="{3F1765D7-9B86-EE7B-B4F0-3FA9850B7A8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
        <p:nvSpPr>
          <p:cNvPr id="2" name="Oval 1">
            <a:extLst>
              <a:ext uri="{FF2B5EF4-FFF2-40B4-BE49-F238E27FC236}">
                <a16:creationId xmlns:a16="http://schemas.microsoft.com/office/drawing/2014/main" id="{815C01FE-0BE0-7795-59E4-78D1657D5EBA}"/>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3" name="TextBox 2">
            <a:extLst>
              <a:ext uri="{FF2B5EF4-FFF2-40B4-BE49-F238E27FC236}">
                <a16:creationId xmlns:a16="http://schemas.microsoft.com/office/drawing/2014/main" id="{DB5E1568-8D45-DFBF-11E1-312E472D902D}"/>
              </a:ext>
            </a:extLst>
          </p:cNvPr>
          <p:cNvSpPr txBox="1"/>
          <p:nvPr/>
        </p:nvSpPr>
        <p:spPr>
          <a:xfrm>
            <a:off x="1162340" y="684069"/>
            <a:ext cx="2192594" cy="400110"/>
          </a:xfrm>
          <a:prstGeom prst="rect">
            <a:avLst/>
          </a:prstGeom>
          <a:noFill/>
        </p:spPr>
        <p:txBody>
          <a:bodyPr wrap="square" rtlCol="0">
            <a:spAutoFit/>
          </a:bodyPr>
          <a:lstStyle/>
          <a:p>
            <a:r>
              <a:rPr lang="en-US" sz="2000" b="1" dirty="0" err="1"/>
              <a:t>ampering</a:t>
            </a:r>
            <a:endParaRPr lang="en-US" sz="2000" b="1" dirty="0"/>
          </a:p>
        </p:txBody>
      </p:sp>
    </p:spTree>
    <p:extLst>
      <p:ext uri="{BB962C8B-B14F-4D97-AF65-F5344CB8AC3E}">
        <p14:creationId xmlns:p14="http://schemas.microsoft.com/office/powerpoint/2010/main" val="17616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EC1CE5BC-165D-9778-D4C2-89336B7D5DB8}"/>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A0513B9-1E6D-C649-6521-6A5837BEDB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Taking advantage of vulnerabilities in a system or workflow that allows a user to take an action without the system being able to confirm, audit, or prove the action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a </a:t>
            </a:r>
            <a:r>
              <a:rPr lang="en-US" sz="1500" b="0" i="0" u="none" strike="noStrike" cap="none" dirty="0" err="1">
                <a:solidFill>
                  <a:srgbClr val="404040"/>
                </a:solidFill>
                <a:latin typeface="Arial"/>
                <a:ea typeface="Arial"/>
                <a:cs typeface="Arial"/>
                <a:sym typeface="Arial"/>
              </a:rPr>
              <a:t>DevSecOps</a:t>
            </a:r>
            <a:r>
              <a:rPr lang="en-US" sz="1500" b="0" i="0" u="none" strike="noStrike" cap="none" dirty="0">
                <a:solidFill>
                  <a:srgbClr val="404040"/>
                </a:solidFill>
                <a:latin typeface="Arial"/>
                <a:ea typeface="Arial"/>
                <a:cs typeface="Arial"/>
                <a:sym typeface="Arial"/>
              </a:rPr>
              <a:t> context, allowing a user to take a prohibited action or access secure information anonymously and with deniability</a:t>
            </a:r>
          </a:p>
        </p:txBody>
      </p:sp>
      <p:sp>
        <p:nvSpPr>
          <p:cNvPr id="1311" name="Google Shape;1311;p114">
            <a:extLst>
              <a:ext uri="{FF2B5EF4-FFF2-40B4-BE49-F238E27FC236}">
                <a16:creationId xmlns:a16="http://schemas.microsoft.com/office/drawing/2014/main" id="{A1646B63-DB5F-3330-2EBB-3338ECC570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 name="Oval 1">
            <a:extLst>
              <a:ext uri="{FF2B5EF4-FFF2-40B4-BE49-F238E27FC236}">
                <a16:creationId xmlns:a16="http://schemas.microsoft.com/office/drawing/2014/main" id="{B89CDB4B-BEC4-CAE1-7738-FF48AB1B4497}"/>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3" name="TextBox 2">
            <a:extLst>
              <a:ext uri="{FF2B5EF4-FFF2-40B4-BE49-F238E27FC236}">
                <a16:creationId xmlns:a16="http://schemas.microsoft.com/office/drawing/2014/main" id="{E09C525A-A99B-D05D-37C7-AE9723BAB440}"/>
              </a:ext>
            </a:extLst>
          </p:cNvPr>
          <p:cNvSpPr txBox="1"/>
          <p:nvPr/>
        </p:nvSpPr>
        <p:spPr>
          <a:xfrm>
            <a:off x="1162340" y="684069"/>
            <a:ext cx="2192594" cy="400110"/>
          </a:xfrm>
          <a:prstGeom prst="rect">
            <a:avLst/>
          </a:prstGeom>
          <a:noFill/>
        </p:spPr>
        <p:txBody>
          <a:bodyPr wrap="square" rtlCol="0">
            <a:spAutoFit/>
          </a:bodyPr>
          <a:lstStyle/>
          <a:p>
            <a:r>
              <a:rPr lang="en-US" sz="2000" b="1" dirty="0" err="1"/>
              <a:t>epudiation</a:t>
            </a:r>
            <a:endParaRPr lang="en-US" sz="2000" b="1" dirty="0"/>
          </a:p>
        </p:txBody>
      </p:sp>
    </p:spTree>
    <p:extLst>
      <p:ext uri="{BB962C8B-B14F-4D97-AF65-F5344CB8AC3E}">
        <p14:creationId xmlns:p14="http://schemas.microsoft.com/office/powerpoint/2010/main" val="4104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FE4E071C-7F8D-C460-688D-01C9E6E605D3}"/>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D5B92656-1E7C-4E6E-3181-677300E159D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Exposure of sensitive information that a user or party should not have access to</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Extremely harmful when juxtaposed against regulations like HIPAA or PCI</a:t>
            </a:r>
          </a:p>
        </p:txBody>
      </p:sp>
      <p:sp>
        <p:nvSpPr>
          <p:cNvPr id="1311" name="Google Shape;1311;p114">
            <a:extLst>
              <a:ext uri="{FF2B5EF4-FFF2-40B4-BE49-F238E27FC236}">
                <a16:creationId xmlns:a16="http://schemas.microsoft.com/office/drawing/2014/main" id="{2DAAA845-506D-DDE4-AFD5-E255CA0E88B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2" name="Oval 1">
            <a:extLst>
              <a:ext uri="{FF2B5EF4-FFF2-40B4-BE49-F238E27FC236}">
                <a16:creationId xmlns:a16="http://schemas.microsoft.com/office/drawing/2014/main" id="{5AC69AE1-0C50-9B99-AD54-2346B02DB674}"/>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3" name="TextBox 2">
            <a:extLst>
              <a:ext uri="{FF2B5EF4-FFF2-40B4-BE49-F238E27FC236}">
                <a16:creationId xmlns:a16="http://schemas.microsoft.com/office/drawing/2014/main" id="{A9C2FF34-908F-2821-02C7-7A3E8077FEEB}"/>
              </a:ext>
            </a:extLst>
          </p:cNvPr>
          <p:cNvSpPr txBox="1"/>
          <p:nvPr/>
        </p:nvSpPr>
        <p:spPr>
          <a:xfrm>
            <a:off x="1162340" y="684069"/>
            <a:ext cx="3321170" cy="400110"/>
          </a:xfrm>
          <a:prstGeom prst="rect">
            <a:avLst/>
          </a:prstGeom>
          <a:noFill/>
        </p:spPr>
        <p:txBody>
          <a:bodyPr wrap="square" rtlCol="0">
            <a:spAutoFit/>
          </a:bodyPr>
          <a:lstStyle/>
          <a:p>
            <a:r>
              <a:rPr lang="en-US" sz="2000" b="1" dirty="0" err="1"/>
              <a:t>nformation</a:t>
            </a:r>
            <a:r>
              <a:rPr lang="en-US" sz="2000" b="1" dirty="0"/>
              <a:t> Disclosure</a:t>
            </a:r>
          </a:p>
        </p:txBody>
      </p:sp>
    </p:spTree>
    <p:extLst>
      <p:ext uri="{BB962C8B-B14F-4D97-AF65-F5344CB8AC3E}">
        <p14:creationId xmlns:p14="http://schemas.microsoft.com/office/powerpoint/2010/main" val="21840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8DE5718F-E4D9-3544-DD02-41C02AD15E4B}"/>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44ACC61-75AB-19B9-0761-089DBD7C0132}"/>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Involves an attacker sending significant amounts of “bogus” traffic to your system or service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System becomes overwhelmed and is unable to handle real traffic</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Goes to a site or service’s reliability and availability</a:t>
            </a:r>
            <a:endParaRPr lang="en-US" sz="1500" b="0" i="0" u="none" strike="noStrike" cap="none" dirty="0">
              <a:solidFill>
                <a:srgbClr val="404040"/>
              </a:solidFill>
              <a:latin typeface="Arial"/>
              <a:ea typeface="Arial"/>
              <a:cs typeface="Arial"/>
              <a:sym typeface="Arial"/>
            </a:endParaRPr>
          </a:p>
        </p:txBody>
      </p:sp>
      <p:sp>
        <p:nvSpPr>
          <p:cNvPr id="1311" name="Google Shape;1311;p114">
            <a:extLst>
              <a:ext uri="{FF2B5EF4-FFF2-40B4-BE49-F238E27FC236}">
                <a16:creationId xmlns:a16="http://schemas.microsoft.com/office/drawing/2014/main" id="{E871635A-76E9-2F79-C3D6-C6B15A58FBCB}"/>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Oval 1">
            <a:extLst>
              <a:ext uri="{FF2B5EF4-FFF2-40B4-BE49-F238E27FC236}">
                <a16:creationId xmlns:a16="http://schemas.microsoft.com/office/drawing/2014/main" id="{6FD010FC-1C75-1156-12A2-38DC689E397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3" name="TextBox 2">
            <a:extLst>
              <a:ext uri="{FF2B5EF4-FFF2-40B4-BE49-F238E27FC236}">
                <a16:creationId xmlns:a16="http://schemas.microsoft.com/office/drawing/2014/main" id="{DC590BC1-7730-9869-8BE0-428DADA85384}"/>
              </a:ext>
            </a:extLst>
          </p:cNvPr>
          <p:cNvSpPr txBox="1"/>
          <p:nvPr/>
        </p:nvSpPr>
        <p:spPr>
          <a:xfrm>
            <a:off x="1162340" y="684069"/>
            <a:ext cx="3321170" cy="400110"/>
          </a:xfrm>
          <a:prstGeom prst="rect">
            <a:avLst/>
          </a:prstGeom>
          <a:noFill/>
        </p:spPr>
        <p:txBody>
          <a:bodyPr wrap="square" rtlCol="0">
            <a:spAutoFit/>
          </a:bodyPr>
          <a:lstStyle/>
          <a:p>
            <a:r>
              <a:rPr lang="en-US" sz="2000" b="1" dirty="0" err="1"/>
              <a:t>enial</a:t>
            </a:r>
            <a:r>
              <a:rPr lang="en-US" sz="2000" b="1" dirty="0"/>
              <a:t> of Service</a:t>
            </a:r>
          </a:p>
        </p:txBody>
      </p:sp>
    </p:spTree>
    <p:extLst>
      <p:ext uri="{BB962C8B-B14F-4D97-AF65-F5344CB8AC3E}">
        <p14:creationId xmlns:p14="http://schemas.microsoft.com/office/powerpoint/2010/main" val="3585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05DB8A19-23C2-4AC9-B7E8-D205A1C50B7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FE5CE157-DB77-DDF3-17AD-42D203DC228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Allowing an unprivileged user to gain privileged access to a system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Failing to minimize zones of implicit trust such that once an attacker has invaded, they are granted more access than they should have</a:t>
            </a:r>
          </a:p>
        </p:txBody>
      </p:sp>
      <p:sp>
        <p:nvSpPr>
          <p:cNvPr id="1311" name="Google Shape;1311;p114">
            <a:extLst>
              <a:ext uri="{FF2B5EF4-FFF2-40B4-BE49-F238E27FC236}">
                <a16:creationId xmlns:a16="http://schemas.microsoft.com/office/drawing/2014/main" id="{EFF55CB3-944D-35FA-6EB1-F1823C9CEF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Oval 1">
            <a:extLst>
              <a:ext uri="{FF2B5EF4-FFF2-40B4-BE49-F238E27FC236}">
                <a16:creationId xmlns:a16="http://schemas.microsoft.com/office/drawing/2014/main" id="{C4039469-3C3E-80FA-DFC0-18027067EEF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3" name="TextBox 2">
            <a:extLst>
              <a:ext uri="{FF2B5EF4-FFF2-40B4-BE49-F238E27FC236}">
                <a16:creationId xmlns:a16="http://schemas.microsoft.com/office/drawing/2014/main" id="{E0418441-DA04-43C9-4344-67D0E99789FD}"/>
              </a:ext>
            </a:extLst>
          </p:cNvPr>
          <p:cNvSpPr txBox="1"/>
          <p:nvPr/>
        </p:nvSpPr>
        <p:spPr>
          <a:xfrm>
            <a:off x="1162340" y="684069"/>
            <a:ext cx="3321170" cy="400110"/>
          </a:xfrm>
          <a:prstGeom prst="rect">
            <a:avLst/>
          </a:prstGeom>
          <a:noFill/>
        </p:spPr>
        <p:txBody>
          <a:bodyPr wrap="square" rtlCol="0">
            <a:spAutoFit/>
          </a:bodyPr>
          <a:lstStyle/>
          <a:p>
            <a:r>
              <a:rPr lang="en-US" sz="2000" b="1" dirty="0" err="1"/>
              <a:t>levation</a:t>
            </a:r>
            <a:r>
              <a:rPr lang="en-US" sz="2000" b="1" dirty="0"/>
              <a:t> of Privilege</a:t>
            </a:r>
          </a:p>
        </p:txBody>
      </p:sp>
    </p:spTree>
    <p:extLst>
      <p:ext uri="{BB962C8B-B14F-4D97-AF65-F5344CB8AC3E}">
        <p14:creationId xmlns:p14="http://schemas.microsoft.com/office/powerpoint/2010/main" val="20727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7298-E051-D6BF-CC71-50CAB50E5234}"/>
              </a:ext>
            </a:extLst>
          </p:cNvPr>
          <p:cNvSpPr>
            <a:spLocks noGrp="1"/>
          </p:cNvSpPr>
          <p:nvPr>
            <p:ph type="title"/>
          </p:nvPr>
        </p:nvSpPr>
        <p:spPr/>
        <p:txBody>
          <a:bodyPr/>
          <a:lstStyle/>
          <a:p>
            <a:r>
              <a:rPr lang="en-US" dirty="0"/>
              <a:t>Defining Objectives and Scope</a:t>
            </a:r>
          </a:p>
        </p:txBody>
      </p:sp>
      <p:sp>
        <p:nvSpPr>
          <p:cNvPr id="4" name="Slide Number Placeholder 3">
            <a:extLst>
              <a:ext uri="{FF2B5EF4-FFF2-40B4-BE49-F238E27FC236}">
                <a16:creationId xmlns:a16="http://schemas.microsoft.com/office/drawing/2014/main" id="{D71527B2-0EB1-0B09-8FB4-4ED5A4071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7" name="TextBox 12">
            <a:extLst>
              <a:ext uri="{FF2B5EF4-FFF2-40B4-BE49-F238E27FC236}">
                <a16:creationId xmlns:a16="http://schemas.microsoft.com/office/drawing/2014/main" id="{9E2C4830-2D65-4594-2AAE-BFA06C463ED8}"/>
              </a:ext>
            </a:extLst>
          </p:cNvPr>
          <p:cNvSpPr txBox="1"/>
          <p:nvPr/>
        </p:nvSpPr>
        <p:spPr>
          <a:xfrm>
            <a:off x="382360" y="2385321"/>
            <a:ext cx="2424879" cy="533400"/>
          </a:xfrm>
          <a:custGeom>
            <a:avLst/>
            <a:gdLst>
              <a:gd name="connsiteX0" fmla="*/ 0 w 2424879"/>
              <a:gd name="connsiteY0" fmla="*/ 0 h 533400"/>
              <a:gd name="connsiteX1" fmla="*/ 412229 w 2424879"/>
              <a:gd name="connsiteY1" fmla="*/ 0 h 533400"/>
              <a:gd name="connsiteX2" fmla="*/ 945703 w 2424879"/>
              <a:gd name="connsiteY2" fmla="*/ 0 h 533400"/>
              <a:gd name="connsiteX3" fmla="*/ 1357932 w 2424879"/>
              <a:gd name="connsiteY3" fmla="*/ 0 h 533400"/>
              <a:gd name="connsiteX4" fmla="*/ 1818659 w 2424879"/>
              <a:gd name="connsiteY4" fmla="*/ 0 h 533400"/>
              <a:gd name="connsiteX5" fmla="*/ 2424879 w 2424879"/>
              <a:gd name="connsiteY5" fmla="*/ 0 h 533400"/>
              <a:gd name="connsiteX6" fmla="*/ 2424879 w 2424879"/>
              <a:gd name="connsiteY6" fmla="*/ 533400 h 533400"/>
              <a:gd name="connsiteX7" fmla="*/ 1915654 w 2424879"/>
              <a:gd name="connsiteY7" fmla="*/ 533400 h 533400"/>
              <a:gd name="connsiteX8" fmla="*/ 1382181 w 2424879"/>
              <a:gd name="connsiteY8" fmla="*/ 533400 h 533400"/>
              <a:gd name="connsiteX9" fmla="*/ 945703 w 2424879"/>
              <a:gd name="connsiteY9" fmla="*/ 533400 h 533400"/>
              <a:gd name="connsiteX10" fmla="*/ 0 w 2424879"/>
              <a:gd name="connsiteY10" fmla="*/ 533400 h 533400"/>
              <a:gd name="connsiteX11" fmla="*/ 0 w 2424879"/>
              <a:gd name="connsiteY1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879" h="533400" fill="none" extrusionOk="0">
                <a:moveTo>
                  <a:pt x="0" y="0"/>
                </a:moveTo>
                <a:cubicBezTo>
                  <a:pt x="162767" y="-18809"/>
                  <a:pt x="217220" y="47150"/>
                  <a:pt x="412229" y="0"/>
                </a:cubicBezTo>
                <a:cubicBezTo>
                  <a:pt x="607238" y="-47150"/>
                  <a:pt x="781813" y="35221"/>
                  <a:pt x="945703" y="0"/>
                </a:cubicBezTo>
                <a:cubicBezTo>
                  <a:pt x="1109593" y="-35221"/>
                  <a:pt x="1247907" y="47697"/>
                  <a:pt x="1357932" y="0"/>
                </a:cubicBezTo>
                <a:cubicBezTo>
                  <a:pt x="1467957" y="-47697"/>
                  <a:pt x="1612028" y="36001"/>
                  <a:pt x="1818659" y="0"/>
                </a:cubicBezTo>
                <a:cubicBezTo>
                  <a:pt x="2025290" y="-36001"/>
                  <a:pt x="2220733" y="53835"/>
                  <a:pt x="2424879" y="0"/>
                </a:cubicBezTo>
                <a:cubicBezTo>
                  <a:pt x="2484008" y="150021"/>
                  <a:pt x="2423854" y="317825"/>
                  <a:pt x="2424879" y="533400"/>
                </a:cubicBezTo>
                <a:cubicBezTo>
                  <a:pt x="2222230" y="555699"/>
                  <a:pt x="2030821" y="530536"/>
                  <a:pt x="1915654" y="533400"/>
                </a:cubicBezTo>
                <a:cubicBezTo>
                  <a:pt x="1800488" y="536264"/>
                  <a:pt x="1576714" y="486414"/>
                  <a:pt x="1382181" y="533400"/>
                </a:cubicBezTo>
                <a:cubicBezTo>
                  <a:pt x="1187648" y="580386"/>
                  <a:pt x="1057976" y="521739"/>
                  <a:pt x="945703" y="533400"/>
                </a:cubicBezTo>
                <a:cubicBezTo>
                  <a:pt x="833430" y="545061"/>
                  <a:pt x="366065" y="498181"/>
                  <a:pt x="0" y="533400"/>
                </a:cubicBezTo>
                <a:cubicBezTo>
                  <a:pt x="-32258" y="345353"/>
                  <a:pt x="59840" y="208095"/>
                  <a:pt x="0" y="0"/>
                </a:cubicBezTo>
                <a:close/>
              </a:path>
              <a:path w="2424879" h="533400" stroke="0" extrusionOk="0">
                <a:moveTo>
                  <a:pt x="0" y="0"/>
                </a:moveTo>
                <a:cubicBezTo>
                  <a:pt x="164922" y="-20427"/>
                  <a:pt x="405281" y="41845"/>
                  <a:pt x="509225" y="0"/>
                </a:cubicBezTo>
                <a:cubicBezTo>
                  <a:pt x="613169" y="-41845"/>
                  <a:pt x="717523" y="24141"/>
                  <a:pt x="921454" y="0"/>
                </a:cubicBezTo>
                <a:cubicBezTo>
                  <a:pt x="1125385" y="-24141"/>
                  <a:pt x="1271276" y="21971"/>
                  <a:pt x="1382181" y="0"/>
                </a:cubicBezTo>
                <a:cubicBezTo>
                  <a:pt x="1493086" y="-21971"/>
                  <a:pt x="1688862" y="33436"/>
                  <a:pt x="1842908" y="0"/>
                </a:cubicBezTo>
                <a:cubicBezTo>
                  <a:pt x="1996954" y="-33436"/>
                  <a:pt x="2270606" y="54788"/>
                  <a:pt x="2424879" y="0"/>
                </a:cubicBezTo>
                <a:cubicBezTo>
                  <a:pt x="2430335" y="236681"/>
                  <a:pt x="2377825" y="340915"/>
                  <a:pt x="2424879" y="533400"/>
                </a:cubicBezTo>
                <a:cubicBezTo>
                  <a:pt x="2217072" y="577560"/>
                  <a:pt x="2204678" y="525844"/>
                  <a:pt x="1988401" y="533400"/>
                </a:cubicBezTo>
                <a:cubicBezTo>
                  <a:pt x="1772124" y="540956"/>
                  <a:pt x="1701492" y="519587"/>
                  <a:pt x="1479176" y="533400"/>
                </a:cubicBezTo>
                <a:cubicBezTo>
                  <a:pt x="1256860" y="547213"/>
                  <a:pt x="1078811" y="492340"/>
                  <a:pt x="969952" y="533400"/>
                </a:cubicBezTo>
                <a:cubicBezTo>
                  <a:pt x="861093" y="574460"/>
                  <a:pt x="578442" y="525293"/>
                  <a:pt x="460727" y="533400"/>
                </a:cubicBezTo>
                <a:cubicBezTo>
                  <a:pt x="343013" y="541507"/>
                  <a:pt x="145261" y="524615"/>
                  <a:pt x="0" y="533400"/>
                </a:cubicBezTo>
                <a:cubicBezTo>
                  <a:pt x="-49154" y="380288"/>
                  <a:pt x="14796" y="21187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80228307">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Critical Asset Identification</a:t>
            </a:r>
            <a:endParaRPr lang="en-US" sz="1000" dirty="0"/>
          </a:p>
        </p:txBody>
      </p:sp>
      <p:sp>
        <p:nvSpPr>
          <p:cNvPr id="8" name="TextBox 13">
            <a:extLst>
              <a:ext uri="{FF2B5EF4-FFF2-40B4-BE49-F238E27FC236}">
                <a16:creationId xmlns:a16="http://schemas.microsoft.com/office/drawing/2014/main" id="{F2895432-E423-56D2-D808-7A2EFBF795E0}"/>
              </a:ext>
            </a:extLst>
          </p:cNvPr>
          <p:cNvSpPr txBox="1"/>
          <p:nvPr/>
        </p:nvSpPr>
        <p:spPr>
          <a:xfrm>
            <a:off x="451799" y="3055759"/>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000000">
                    <a:alpha val="87843"/>
                  </a:srgbClr>
                </a:solidFill>
                <a:latin typeface="Arial" panose="020B0604020202020204" pitchFamily="34" charset="0"/>
              </a:rPr>
              <a:t>Establish a clear inventory of assets requiring protection, ensuring that security measures are focused on the most valuable components of the system</a:t>
            </a:r>
            <a:endParaRPr lang="en-US" sz="1050" dirty="0"/>
          </a:p>
        </p:txBody>
      </p:sp>
      <p:sp>
        <p:nvSpPr>
          <p:cNvPr id="9" name="Oval 8">
            <a:extLst>
              <a:ext uri="{FF2B5EF4-FFF2-40B4-BE49-F238E27FC236}">
                <a16:creationId xmlns:a16="http://schemas.microsoft.com/office/drawing/2014/main" id="{55DA5CE1-4076-D51C-1848-96D67E9F5B8A}"/>
              </a:ext>
            </a:extLst>
          </p:cNvPr>
          <p:cNvSpPr/>
          <p:nvPr/>
        </p:nvSpPr>
        <p:spPr>
          <a:xfrm>
            <a:off x="1251900" y="1528071"/>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0" name="TextBox 14">
            <a:extLst>
              <a:ext uri="{FF2B5EF4-FFF2-40B4-BE49-F238E27FC236}">
                <a16:creationId xmlns:a16="http://schemas.microsoft.com/office/drawing/2014/main" id="{5114898C-66C1-18A7-CF80-E96E62A40A67}"/>
              </a:ext>
            </a:extLst>
          </p:cNvPr>
          <p:cNvSpPr txBox="1"/>
          <p:nvPr/>
        </p:nvSpPr>
        <p:spPr>
          <a:xfrm>
            <a:off x="3499119" y="3026696"/>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Assess the external threat landscape, including potential adversaries and attack vectors, to inform the scope and focus of the threat modeling process</a:t>
            </a:r>
            <a:endParaRPr lang="en-US" dirty="0"/>
          </a:p>
        </p:txBody>
      </p:sp>
      <p:sp>
        <p:nvSpPr>
          <p:cNvPr id="11" name="TextBox 16">
            <a:extLst>
              <a:ext uri="{FF2B5EF4-FFF2-40B4-BE49-F238E27FC236}">
                <a16:creationId xmlns:a16="http://schemas.microsoft.com/office/drawing/2014/main" id="{CAE2C028-A4FA-54D1-72C2-6796988717B8}"/>
              </a:ext>
            </a:extLst>
          </p:cNvPr>
          <p:cNvSpPr txBox="1"/>
          <p:nvPr/>
        </p:nvSpPr>
        <p:spPr>
          <a:xfrm>
            <a:off x="3430539" y="2385321"/>
            <a:ext cx="2423160" cy="533400"/>
          </a:xfrm>
          <a:custGeom>
            <a:avLst/>
            <a:gdLst>
              <a:gd name="connsiteX0" fmla="*/ 0 w 2423160"/>
              <a:gd name="connsiteY0" fmla="*/ 0 h 533400"/>
              <a:gd name="connsiteX1" fmla="*/ 508864 w 2423160"/>
              <a:gd name="connsiteY1" fmla="*/ 0 h 533400"/>
              <a:gd name="connsiteX2" fmla="*/ 969264 w 2423160"/>
              <a:gd name="connsiteY2" fmla="*/ 0 h 533400"/>
              <a:gd name="connsiteX3" fmla="*/ 1381201 w 2423160"/>
              <a:gd name="connsiteY3" fmla="*/ 0 h 533400"/>
              <a:gd name="connsiteX4" fmla="*/ 1865833 w 2423160"/>
              <a:gd name="connsiteY4" fmla="*/ 0 h 533400"/>
              <a:gd name="connsiteX5" fmla="*/ 2423160 w 2423160"/>
              <a:gd name="connsiteY5" fmla="*/ 0 h 533400"/>
              <a:gd name="connsiteX6" fmla="*/ 2423160 w 2423160"/>
              <a:gd name="connsiteY6" fmla="*/ 533400 h 533400"/>
              <a:gd name="connsiteX7" fmla="*/ 2011223 w 2423160"/>
              <a:gd name="connsiteY7" fmla="*/ 533400 h 533400"/>
              <a:gd name="connsiteX8" fmla="*/ 1502359 w 2423160"/>
              <a:gd name="connsiteY8" fmla="*/ 533400 h 533400"/>
              <a:gd name="connsiteX9" fmla="*/ 969264 w 2423160"/>
              <a:gd name="connsiteY9" fmla="*/ 533400 h 533400"/>
              <a:gd name="connsiteX10" fmla="*/ 460400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240867" y="-24030"/>
                  <a:pt x="289453" y="56380"/>
                  <a:pt x="508864" y="0"/>
                </a:cubicBezTo>
                <a:cubicBezTo>
                  <a:pt x="728275" y="-56380"/>
                  <a:pt x="837504" y="31238"/>
                  <a:pt x="969264" y="0"/>
                </a:cubicBezTo>
                <a:cubicBezTo>
                  <a:pt x="1101024" y="-31238"/>
                  <a:pt x="1224321" y="2473"/>
                  <a:pt x="1381201" y="0"/>
                </a:cubicBezTo>
                <a:cubicBezTo>
                  <a:pt x="1538081" y="-2473"/>
                  <a:pt x="1643424" y="35102"/>
                  <a:pt x="1865833" y="0"/>
                </a:cubicBezTo>
                <a:cubicBezTo>
                  <a:pt x="2088242" y="-35102"/>
                  <a:pt x="2280913" y="28388"/>
                  <a:pt x="2423160" y="0"/>
                </a:cubicBezTo>
                <a:cubicBezTo>
                  <a:pt x="2468692" y="259842"/>
                  <a:pt x="2390406" y="319463"/>
                  <a:pt x="2423160" y="533400"/>
                </a:cubicBezTo>
                <a:cubicBezTo>
                  <a:pt x="2324132" y="556709"/>
                  <a:pt x="2176802" y="499058"/>
                  <a:pt x="2011223" y="533400"/>
                </a:cubicBezTo>
                <a:cubicBezTo>
                  <a:pt x="1845644" y="567742"/>
                  <a:pt x="1720069" y="530922"/>
                  <a:pt x="1502359" y="533400"/>
                </a:cubicBezTo>
                <a:cubicBezTo>
                  <a:pt x="1284649" y="535878"/>
                  <a:pt x="1165972" y="498676"/>
                  <a:pt x="969264" y="533400"/>
                </a:cubicBezTo>
                <a:cubicBezTo>
                  <a:pt x="772556" y="568124"/>
                  <a:pt x="613356" y="516794"/>
                  <a:pt x="460400" y="533400"/>
                </a:cubicBezTo>
                <a:cubicBezTo>
                  <a:pt x="307444" y="550006"/>
                  <a:pt x="102202" y="532878"/>
                  <a:pt x="0" y="533400"/>
                </a:cubicBezTo>
                <a:cubicBezTo>
                  <a:pt x="-30668" y="417153"/>
                  <a:pt x="28838" y="166040"/>
                  <a:pt x="0" y="0"/>
                </a:cubicBezTo>
                <a:close/>
              </a:path>
              <a:path w="2423160" h="533400" stroke="0" extrusionOk="0">
                <a:moveTo>
                  <a:pt x="0" y="0"/>
                </a:moveTo>
                <a:cubicBezTo>
                  <a:pt x="157040" y="-11335"/>
                  <a:pt x="275991" y="43927"/>
                  <a:pt x="411937" y="0"/>
                </a:cubicBezTo>
                <a:cubicBezTo>
                  <a:pt x="547883" y="-43927"/>
                  <a:pt x="655180" y="26018"/>
                  <a:pt x="823874" y="0"/>
                </a:cubicBezTo>
                <a:cubicBezTo>
                  <a:pt x="992568" y="-26018"/>
                  <a:pt x="1075563" y="50437"/>
                  <a:pt x="1284275" y="0"/>
                </a:cubicBezTo>
                <a:cubicBezTo>
                  <a:pt x="1492987" y="-50437"/>
                  <a:pt x="1588046" y="34407"/>
                  <a:pt x="1720444" y="0"/>
                </a:cubicBezTo>
                <a:cubicBezTo>
                  <a:pt x="1852842" y="-34407"/>
                  <a:pt x="2257985" y="18660"/>
                  <a:pt x="2423160" y="0"/>
                </a:cubicBezTo>
                <a:cubicBezTo>
                  <a:pt x="2462061" y="220074"/>
                  <a:pt x="2377447" y="346076"/>
                  <a:pt x="2423160" y="533400"/>
                </a:cubicBezTo>
                <a:cubicBezTo>
                  <a:pt x="2209249" y="572393"/>
                  <a:pt x="2140521" y="523562"/>
                  <a:pt x="1938528" y="533400"/>
                </a:cubicBezTo>
                <a:cubicBezTo>
                  <a:pt x="1736535" y="543238"/>
                  <a:pt x="1551646" y="523760"/>
                  <a:pt x="1429664" y="533400"/>
                </a:cubicBezTo>
                <a:cubicBezTo>
                  <a:pt x="1307682" y="543040"/>
                  <a:pt x="1085939" y="481748"/>
                  <a:pt x="993496" y="533400"/>
                </a:cubicBezTo>
                <a:cubicBezTo>
                  <a:pt x="901053" y="585052"/>
                  <a:pt x="749686" y="529069"/>
                  <a:pt x="508864" y="533400"/>
                </a:cubicBezTo>
                <a:cubicBezTo>
                  <a:pt x="268042" y="537731"/>
                  <a:pt x="143482" y="518968"/>
                  <a:pt x="0" y="533400"/>
                </a:cubicBezTo>
                <a:cubicBezTo>
                  <a:pt x="-1292" y="319757"/>
                  <a:pt x="50054" y="22114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828653031">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Threat Environment Analysis</a:t>
            </a:r>
            <a:endParaRPr lang="en-US" dirty="0"/>
          </a:p>
        </p:txBody>
      </p:sp>
      <p:sp>
        <p:nvSpPr>
          <p:cNvPr id="12" name="Oval 11">
            <a:extLst>
              <a:ext uri="{FF2B5EF4-FFF2-40B4-BE49-F238E27FC236}">
                <a16:creationId xmlns:a16="http://schemas.microsoft.com/office/drawing/2014/main" id="{AE38D55D-219E-9831-C448-0118A6441C6B}"/>
              </a:ext>
            </a:extLst>
          </p:cNvPr>
          <p:cNvSpPr/>
          <p:nvPr/>
        </p:nvSpPr>
        <p:spPr>
          <a:xfrm>
            <a:off x="4299219" y="153214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3" name="TextBox 15">
            <a:extLst>
              <a:ext uri="{FF2B5EF4-FFF2-40B4-BE49-F238E27FC236}">
                <a16:creationId xmlns:a16="http://schemas.microsoft.com/office/drawing/2014/main" id="{7CE9EA7F-9A3C-934F-28B9-2B801C3E28F9}"/>
              </a:ext>
            </a:extLst>
          </p:cNvPr>
          <p:cNvSpPr txBox="1"/>
          <p:nvPr/>
        </p:nvSpPr>
        <p:spPr>
          <a:xfrm>
            <a:off x="6529235" y="3072351"/>
            <a:ext cx="2286000" cy="1422400"/>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Clearly define user roles and their permissions to identify potential security vulnerabilities related to unauthorized access and privilege escalation</a:t>
            </a:r>
            <a:endParaRPr lang="en-US" dirty="0"/>
          </a:p>
        </p:txBody>
      </p:sp>
      <p:sp>
        <p:nvSpPr>
          <p:cNvPr id="14" name="TextBox 17">
            <a:extLst>
              <a:ext uri="{FF2B5EF4-FFF2-40B4-BE49-F238E27FC236}">
                <a16:creationId xmlns:a16="http://schemas.microsoft.com/office/drawing/2014/main" id="{CE86AE59-0079-9BFB-ED8A-874307258167}"/>
              </a:ext>
            </a:extLst>
          </p:cNvPr>
          <p:cNvSpPr txBox="1"/>
          <p:nvPr/>
        </p:nvSpPr>
        <p:spPr>
          <a:xfrm>
            <a:off x="6476999" y="2354869"/>
            <a:ext cx="2423160" cy="533400"/>
          </a:xfrm>
          <a:custGeom>
            <a:avLst/>
            <a:gdLst>
              <a:gd name="connsiteX0" fmla="*/ 0 w 2423160"/>
              <a:gd name="connsiteY0" fmla="*/ 0 h 533400"/>
              <a:gd name="connsiteX1" fmla="*/ 533095 w 2423160"/>
              <a:gd name="connsiteY1" fmla="*/ 0 h 533400"/>
              <a:gd name="connsiteX2" fmla="*/ 945032 w 2423160"/>
              <a:gd name="connsiteY2" fmla="*/ 0 h 533400"/>
              <a:gd name="connsiteX3" fmla="*/ 1405433 w 2423160"/>
              <a:gd name="connsiteY3" fmla="*/ 0 h 533400"/>
              <a:gd name="connsiteX4" fmla="*/ 1938528 w 2423160"/>
              <a:gd name="connsiteY4" fmla="*/ 0 h 533400"/>
              <a:gd name="connsiteX5" fmla="*/ 2423160 w 2423160"/>
              <a:gd name="connsiteY5" fmla="*/ 0 h 533400"/>
              <a:gd name="connsiteX6" fmla="*/ 2423160 w 2423160"/>
              <a:gd name="connsiteY6" fmla="*/ 533400 h 533400"/>
              <a:gd name="connsiteX7" fmla="*/ 1938528 w 2423160"/>
              <a:gd name="connsiteY7" fmla="*/ 533400 h 533400"/>
              <a:gd name="connsiteX8" fmla="*/ 1526591 w 2423160"/>
              <a:gd name="connsiteY8" fmla="*/ 533400 h 533400"/>
              <a:gd name="connsiteX9" fmla="*/ 1066190 w 2423160"/>
              <a:gd name="connsiteY9" fmla="*/ 533400 h 533400"/>
              <a:gd name="connsiteX10" fmla="*/ 533095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107448" y="-11399"/>
                  <a:pt x="274693" y="6280"/>
                  <a:pt x="533095" y="0"/>
                </a:cubicBezTo>
                <a:cubicBezTo>
                  <a:pt x="791497" y="-6280"/>
                  <a:pt x="784657" y="1008"/>
                  <a:pt x="945032" y="0"/>
                </a:cubicBezTo>
                <a:cubicBezTo>
                  <a:pt x="1105407" y="-1008"/>
                  <a:pt x="1215235" y="36481"/>
                  <a:pt x="1405433" y="0"/>
                </a:cubicBezTo>
                <a:cubicBezTo>
                  <a:pt x="1595631" y="-36481"/>
                  <a:pt x="1748627" y="40237"/>
                  <a:pt x="1938528" y="0"/>
                </a:cubicBezTo>
                <a:cubicBezTo>
                  <a:pt x="2128430" y="-40237"/>
                  <a:pt x="2231694" y="53840"/>
                  <a:pt x="2423160" y="0"/>
                </a:cubicBezTo>
                <a:cubicBezTo>
                  <a:pt x="2482215" y="220954"/>
                  <a:pt x="2361656" y="276615"/>
                  <a:pt x="2423160" y="533400"/>
                </a:cubicBezTo>
                <a:cubicBezTo>
                  <a:pt x="2322460" y="578570"/>
                  <a:pt x="2113741" y="532515"/>
                  <a:pt x="1938528" y="533400"/>
                </a:cubicBezTo>
                <a:cubicBezTo>
                  <a:pt x="1763315" y="534285"/>
                  <a:pt x="1728178" y="486959"/>
                  <a:pt x="1526591" y="533400"/>
                </a:cubicBezTo>
                <a:cubicBezTo>
                  <a:pt x="1325004" y="579841"/>
                  <a:pt x="1249901" y="522474"/>
                  <a:pt x="1066190" y="533400"/>
                </a:cubicBezTo>
                <a:cubicBezTo>
                  <a:pt x="882479" y="544326"/>
                  <a:pt x="741607" y="498006"/>
                  <a:pt x="533095" y="533400"/>
                </a:cubicBezTo>
                <a:cubicBezTo>
                  <a:pt x="324583" y="568794"/>
                  <a:pt x="203564" y="523261"/>
                  <a:pt x="0" y="533400"/>
                </a:cubicBezTo>
                <a:cubicBezTo>
                  <a:pt x="-46618" y="425223"/>
                  <a:pt x="541" y="226979"/>
                  <a:pt x="0" y="0"/>
                </a:cubicBezTo>
                <a:close/>
              </a:path>
              <a:path w="2423160" h="533400" stroke="0" extrusionOk="0">
                <a:moveTo>
                  <a:pt x="0" y="0"/>
                </a:moveTo>
                <a:cubicBezTo>
                  <a:pt x="235993" y="-52494"/>
                  <a:pt x="280182" y="40389"/>
                  <a:pt x="484632" y="0"/>
                </a:cubicBezTo>
                <a:cubicBezTo>
                  <a:pt x="689082" y="-40389"/>
                  <a:pt x="792510" y="39574"/>
                  <a:pt x="896569" y="0"/>
                </a:cubicBezTo>
                <a:cubicBezTo>
                  <a:pt x="1000628" y="-39574"/>
                  <a:pt x="1134436" y="12901"/>
                  <a:pt x="1332738" y="0"/>
                </a:cubicBezTo>
                <a:cubicBezTo>
                  <a:pt x="1531040" y="-12901"/>
                  <a:pt x="1690386" y="20593"/>
                  <a:pt x="1793138" y="0"/>
                </a:cubicBezTo>
                <a:cubicBezTo>
                  <a:pt x="1895890" y="-20593"/>
                  <a:pt x="2283373" y="26271"/>
                  <a:pt x="2423160" y="0"/>
                </a:cubicBezTo>
                <a:cubicBezTo>
                  <a:pt x="2457084" y="209082"/>
                  <a:pt x="2375465" y="395569"/>
                  <a:pt x="2423160" y="533400"/>
                </a:cubicBezTo>
                <a:cubicBezTo>
                  <a:pt x="2211964" y="588152"/>
                  <a:pt x="2148714" y="505735"/>
                  <a:pt x="1890065" y="533400"/>
                </a:cubicBezTo>
                <a:cubicBezTo>
                  <a:pt x="1631417" y="561065"/>
                  <a:pt x="1646742" y="495253"/>
                  <a:pt x="1478128" y="533400"/>
                </a:cubicBezTo>
                <a:cubicBezTo>
                  <a:pt x="1309514" y="571547"/>
                  <a:pt x="1121890" y="478415"/>
                  <a:pt x="945032" y="533400"/>
                </a:cubicBezTo>
                <a:cubicBezTo>
                  <a:pt x="768174" y="588385"/>
                  <a:pt x="633813" y="516229"/>
                  <a:pt x="508864" y="533400"/>
                </a:cubicBezTo>
                <a:cubicBezTo>
                  <a:pt x="383915" y="550571"/>
                  <a:pt x="115541" y="500787"/>
                  <a:pt x="0" y="533400"/>
                </a:cubicBezTo>
                <a:cubicBezTo>
                  <a:pt x="-11501" y="296566"/>
                  <a:pt x="20106" y="239887"/>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16145768">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User Role Specification</a:t>
            </a:r>
            <a:endParaRPr lang="en-US" dirty="0"/>
          </a:p>
        </p:txBody>
      </p:sp>
      <p:sp>
        <p:nvSpPr>
          <p:cNvPr id="15" name="Oval 14">
            <a:extLst>
              <a:ext uri="{FF2B5EF4-FFF2-40B4-BE49-F238E27FC236}">
                <a16:creationId xmlns:a16="http://schemas.microsoft.com/office/drawing/2014/main" id="{E7F6DDE2-ECAE-289D-B902-9E16065E8A79}"/>
              </a:ext>
            </a:extLst>
          </p:cNvPr>
          <p:cNvSpPr/>
          <p:nvPr/>
        </p:nvSpPr>
        <p:spPr>
          <a:xfrm>
            <a:off x="7277099" y="152968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Tree>
    <p:extLst>
      <p:ext uri="{BB962C8B-B14F-4D97-AF65-F5344CB8AC3E}">
        <p14:creationId xmlns:p14="http://schemas.microsoft.com/office/powerpoint/2010/main" val="9636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How We’re Going to Work Together</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Slides and words to highlight key concepts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Demos to bring those concepts “to life”</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Discussion groups and lab work (which will take place in sandboxes provided via AWS </a:t>
            </a:r>
            <a:r>
              <a:rPr lang="en-US" sz="1500" b="0" i="0" u="none" strike="noStrike" cap="none" dirty="0" err="1">
                <a:solidFill>
                  <a:srgbClr val="404040"/>
                </a:solidFill>
                <a:latin typeface="Arial"/>
                <a:ea typeface="Arial"/>
                <a:cs typeface="Arial"/>
                <a:sym typeface="Arial"/>
              </a:rPr>
              <a:t>WorkSpaces</a:t>
            </a:r>
            <a:r>
              <a:rPr lang="en-US" sz="1500" b="0" i="0" u="none" strike="noStrike" cap="none" dirty="0">
                <a:solidFill>
                  <a:srgbClr val="404040"/>
                </a:solidFill>
                <a:latin typeface="Arial"/>
                <a:ea typeface="Arial"/>
                <a:cs typeface="Arial"/>
                <a:sym typeface="Arial"/>
              </a:rPr>
              <a:t>) for hands-on reinforcement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NOTE: I welcome being interrupted – if you need more info, or clarification, or anything else, just break in and ask. I am here to help you.</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1741366F-0719-D9EE-1717-926CA7F7102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CD5-FAE3-4E55-450B-2D2B7DE90113}"/>
              </a:ext>
            </a:extLst>
          </p:cNvPr>
          <p:cNvSpPr>
            <a:spLocks noGrp="1"/>
          </p:cNvSpPr>
          <p:nvPr>
            <p:ph type="title"/>
          </p:nvPr>
        </p:nvSpPr>
        <p:spPr/>
        <p:txBody>
          <a:bodyPr/>
          <a:lstStyle/>
          <a:p>
            <a:r>
              <a:rPr lang="en-US" dirty="0"/>
              <a:t>Creating a System Architecture Diagram</a:t>
            </a:r>
          </a:p>
        </p:txBody>
      </p:sp>
      <p:sp>
        <p:nvSpPr>
          <p:cNvPr id="4" name="Slide Number Placeholder 3">
            <a:extLst>
              <a:ext uri="{FF2B5EF4-FFF2-40B4-BE49-F238E27FC236}">
                <a16:creationId xmlns:a16="http://schemas.microsoft.com/office/drawing/2014/main" id="{F6641F3C-C8F6-3343-F841-074532A1AECC}"/>
              </a:ext>
            </a:extLst>
          </p:cNvPr>
          <p:cNvSpPr>
            <a:spLocks noGrp="1"/>
          </p:cNvSpPr>
          <p:nvPr>
            <p:ph type="sldNum" idx="12"/>
          </p:nvPr>
        </p:nvSpPr>
        <p:spPr>
          <a:xfrm>
            <a:off x="7819768" y="4319739"/>
            <a:ext cx="548700" cy="393600"/>
          </a:xfrm>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7" name="Picture 5">
            <a:extLst>
              <a:ext uri="{FF2B5EF4-FFF2-40B4-BE49-F238E27FC236}">
                <a16:creationId xmlns:a16="http://schemas.microsoft.com/office/drawing/2014/main" id="{2A93482E-1C39-CF7F-5A89-3F833545B907}"/>
              </a:ext>
            </a:extLst>
          </p:cNvPr>
          <p:cNvPicPr>
            <a:picLocks noChangeAspect="1"/>
          </p:cNvPicPr>
          <p:nvPr/>
        </p:nvPicPr>
        <p:blipFill>
          <a:blip r:embed="rId2"/>
          <a:srcRect l="18000" r="18000"/>
          <a:stretch>
            <a:fillRect/>
          </a:stretch>
        </p:blipFill>
        <p:spPr>
          <a:xfrm rot="5400000">
            <a:off x="536686" y="1032359"/>
            <a:ext cx="3960668" cy="4083727"/>
          </a:xfrm>
          <a:prstGeom prst="rect">
            <a:avLst/>
          </a:prstGeom>
        </p:spPr>
      </p:pic>
      <p:pic>
        <p:nvPicPr>
          <p:cNvPr id="8" name="Picture 7">
            <a:extLst>
              <a:ext uri="{FF2B5EF4-FFF2-40B4-BE49-F238E27FC236}">
                <a16:creationId xmlns:a16="http://schemas.microsoft.com/office/drawing/2014/main" id="{F6F26591-F75C-2FC1-F9B8-D17105A0BAE0}"/>
              </a:ext>
            </a:extLst>
          </p:cNvPr>
          <p:cNvPicPr>
            <a:picLocks noChangeAspect="1"/>
          </p:cNvPicPr>
          <p:nvPr/>
        </p:nvPicPr>
        <p:blipFill>
          <a:blip r:embed="rId3"/>
          <a:srcRect t="13000" b="13000"/>
          <a:stretch>
            <a:fillRect/>
          </a:stretch>
        </p:blipFill>
        <p:spPr>
          <a:xfrm>
            <a:off x="1192706" y="2401989"/>
            <a:ext cx="3416300" cy="38100"/>
          </a:xfrm>
          <a:prstGeom prst="rect">
            <a:avLst/>
          </a:prstGeom>
        </p:spPr>
      </p:pic>
      <p:pic>
        <p:nvPicPr>
          <p:cNvPr id="9" name="Picture 9">
            <a:extLst>
              <a:ext uri="{FF2B5EF4-FFF2-40B4-BE49-F238E27FC236}">
                <a16:creationId xmlns:a16="http://schemas.microsoft.com/office/drawing/2014/main" id="{9477E89B-1B12-14B4-7CF1-9F8659FC02F9}"/>
              </a:ext>
            </a:extLst>
          </p:cNvPr>
          <p:cNvPicPr>
            <a:picLocks noChangeAspect="1"/>
          </p:cNvPicPr>
          <p:nvPr/>
        </p:nvPicPr>
        <p:blipFill>
          <a:blip r:embed="rId4"/>
          <a:srcRect t="34000" b="34000"/>
          <a:stretch>
            <a:fillRect/>
          </a:stretch>
        </p:blipFill>
        <p:spPr>
          <a:xfrm>
            <a:off x="722806" y="1716189"/>
            <a:ext cx="4013200" cy="50800"/>
          </a:xfrm>
          <a:prstGeom prst="rect">
            <a:avLst/>
          </a:prstGeom>
        </p:spPr>
      </p:pic>
      <p:sp>
        <p:nvSpPr>
          <p:cNvPr id="10" name="TextBox 10">
            <a:extLst>
              <a:ext uri="{FF2B5EF4-FFF2-40B4-BE49-F238E27FC236}">
                <a16:creationId xmlns:a16="http://schemas.microsoft.com/office/drawing/2014/main" id="{2809A713-CA36-A4BD-DC05-25614B3944EE}"/>
              </a:ext>
            </a:extLst>
          </p:cNvPr>
          <p:cNvSpPr txBox="1"/>
          <p:nvPr/>
        </p:nvSpPr>
        <p:spPr>
          <a:xfrm>
            <a:off x="722806" y="204889"/>
            <a:ext cx="13970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01</a:t>
            </a:r>
            <a:endParaRPr lang="en-US" sz="1050" dirty="0"/>
          </a:p>
        </p:txBody>
      </p:sp>
      <p:sp>
        <p:nvSpPr>
          <p:cNvPr id="11" name="TextBox 12">
            <a:extLst>
              <a:ext uri="{FF2B5EF4-FFF2-40B4-BE49-F238E27FC236}">
                <a16:creationId xmlns:a16="http://schemas.microsoft.com/office/drawing/2014/main" id="{8F7084BF-8914-6976-C254-39FE332ACF48}"/>
              </a:ext>
            </a:extLst>
          </p:cNvPr>
          <p:cNvSpPr txBox="1"/>
          <p:nvPr/>
        </p:nvSpPr>
        <p:spPr>
          <a:xfrm>
            <a:off x="1192706" y="2478188"/>
            <a:ext cx="3048000" cy="2469945"/>
          </a:xfrm>
          <a:prstGeom prst="rect">
            <a:avLst/>
          </a:prstGeom>
          <a:solidFill>
            <a:srgbClr val="000000">
              <a:alpha val="0"/>
            </a:srgbClr>
          </a:solidFill>
        </p:spPr>
        <p:txBody>
          <a:bodyPr lIns="0" tIns="0" rIns="0" bIns="0" rtlCol="0" anchor="ctr"/>
          <a:lstStyle/>
          <a:p>
            <a:pPr indent="0" algn="l">
              <a:lnSpc>
                <a:spcPct val="171428"/>
              </a:lnSpc>
              <a:defRPr/>
            </a:pPr>
            <a:r>
              <a:rPr lang="en-US" sz="1400" b="0" dirty="0">
                <a:solidFill>
                  <a:srgbClr val="000000"/>
                </a:solidFill>
                <a:latin typeface="Arial" panose="020B0604020202020204" pitchFamily="34" charset="0"/>
              </a:rPr>
              <a:t>A System Architecture Diagram provides a clear visual representation of system components and their interactions, enhancing stakeholder comprehension and facilitating effective communication across diverse teams</a:t>
            </a:r>
            <a:endParaRPr lang="en-US" sz="1100" dirty="0"/>
          </a:p>
        </p:txBody>
      </p:sp>
      <p:sp>
        <p:nvSpPr>
          <p:cNvPr id="12" name="TextBox 14">
            <a:extLst>
              <a:ext uri="{FF2B5EF4-FFF2-40B4-BE49-F238E27FC236}">
                <a16:creationId xmlns:a16="http://schemas.microsoft.com/office/drawing/2014/main" id="{2F57AD97-E6B5-E2B1-C77B-4334CCB9989D}"/>
              </a:ext>
            </a:extLst>
          </p:cNvPr>
          <p:cNvSpPr txBox="1"/>
          <p:nvPr/>
        </p:nvSpPr>
        <p:spPr>
          <a:xfrm>
            <a:off x="1091106" y="1868589"/>
            <a:ext cx="33020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Visual Representation Benefits</a:t>
            </a:r>
            <a:endParaRPr lang="en-US" sz="1100" dirty="0"/>
          </a:p>
        </p:txBody>
      </p:sp>
      <p:pic>
        <p:nvPicPr>
          <p:cNvPr id="13" name="Picture 6">
            <a:extLst>
              <a:ext uri="{FF2B5EF4-FFF2-40B4-BE49-F238E27FC236}">
                <a16:creationId xmlns:a16="http://schemas.microsoft.com/office/drawing/2014/main" id="{83D4E2D4-9C7C-EF9A-0D23-D6BDA528C17C}"/>
              </a:ext>
            </a:extLst>
          </p:cNvPr>
          <p:cNvPicPr>
            <a:picLocks/>
          </p:cNvPicPr>
          <p:nvPr/>
        </p:nvPicPr>
        <p:blipFill>
          <a:blip r:embed="rId5"/>
          <a:srcRect l="18000" r="18000"/>
          <a:stretch>
            <a:fillRect/>
          </a:stretch>
        </p:blipFill>
        <p:spPr>
          <a:xfrm rot="-5400000">
            <a:off x="4615108" y="1031197"/>
            <a:ext cx="3959352" cy="4087368"/>
          </a:xfrm>
          <a:prstGeom prst="rect">
            <a:avLst/>
          </a:prstGeom>
        </p:spPr>
      </p:pic>
      <p:pic>
        <p:nvPicPr>
          <p:cNvPr id="14" name="Picture 8">
            <a:extLst>
              <a:ext uri="{FF2B5EF4-FFF2-40B4-BE49-F238E27FC236}">
                <a16:creationId xmlns:a16="http://schemas.microsoft.com/office/drawing/2014/main" id="{55232B91-FFD3-B5AA-20E5-D79B2BBBF935}"/>
              </a:ext>
            </a:extLst>
          </p:cNvPr>
          <p:cNvPicPr>
            <a:picLocks noChangeAspect="1"/>
          </p:cNvPicPr>
          <p:nvPr/>
        </p:nvPicPr>
        <p:blipFill>
          <a:blip r:embed="rId3"/>
          <a:srcRect t="13000" b="13000"/>
          <a:stretch>
            <a:fillRect/>
          </a:stretch>
        </p:blipFill>
        <p:spPr>
          <a:xfrm>
            <a:off x="5041484" y="2427388"/>
            <a:ext cx="3416300" cy="38100"/>
          </a:xfrm>
          <a:prstGeom prst="rect">
            <a:avLst/>
          </a:prstGeom>
        </p:spPr>
      </p:pic>
      <p:sp>
        <p:nvSpPr>
          <p:cNvPr id="15" name="TextBox 11">
            <a:extLst>
              <a:ext uri="{FF2B5EF4-FFF2-40B4-BE49-F238E27FC236}">
                <a16:creationId xmlns:a16="http://schemas.microsoft.com/office/drawing/2014/main" id="{EB8E0BB4-79EE-89C7-62D7-D78EDB09512F}"/>
              </a:ext>
            </a:extLst>
          </p:cNvPr>
          <p:cNvSpPr txBox="1"/>
          <p:nvPr/>
        </p:nvSpPr>
        <p:spPr>
          <a:xfrm>
            <a:off x="4635084" y="204888"/>
            <a:ext cx="13716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02</a:t>
            </a:r>
            <a:endParaRPr lang="en-US" sz="2800" dirty="0"/>
          </a:p>
        </p:txBody>
      </p:sp>
      <p:sp>
        <p:nvSpPr>
          <p:cNvPr id="16" name="TextBox 13">
            <a:extLst>
              <a:ext uri="{FF2B5EF4-FFF2-40B4-BE49-F238E27FC236}">
                <a16:creationId xmlns:a16="http://schemas.microsoft.com/office/drawing/2014/main" id="{8BFA7DDB-AAF6-4296-FBFA-2B0410D39AC2}"/>
              </a:ext>
            </a:extLst>
          </p:cNvPr>
          <p:cNvSpPr txBox="1"/>
          <p:nvPr/>
        </p:nvSpPr>
        <p:spPr>
          <a:xfrm>
            <a:off x="5187534" y="2571750"/>
            <a:ext cx="3124200" cy="2095126"/>
          </a:xfrm>
          <a:prstGeom prst="rect">
            <a:avLst/>
          </a:prstGeom>
          <a:solidFill>
            <a:srgbClr val="000000">
              <a:alpha val="0"/>
            </a:srgbClr>
          </a:solidFill>
        </p:spPr>
        <p:txBody>
          <a:bodyPr lIns="0" tIns="0" rIns="0" bIns="0" rtlCol="0" anchor="ctr"/>
          <a:lstStyle/>
          <a:p>
            <a:pPr indent="0" algn="l">
              <a:lnSpc>
                <a:spcPct val="171428"/>
              </a:lnSpc>
              <a:defRPr/>
            </a:pPr>
            <a:r>
              <a:rPr lang="en-US" b="0" dirty="0">
                <a:solidFill>
                  <a:srgbClr val="000000"/>
                </a:solidFill>
                <a:latin typeface="Arial" panose="020B0604020202020204" pitchFamily="34" charset="0"/>
              </a:rPr>
              <a:t>The diagram serves as a foundational tool for security analysis, enabling teams to systematically identify and prioritize potential threats by mapping data flows and trust boundaries within the system</a:t>
            </a:r>
            <a:endParaRPr lang="en-US" dirty="0"/>
          </a:p>
        </p:txBody>
      </p:sp>
      <p:sp>
        <p:nvSpPr>
          <p:cNvPr id="17" name="TextBox 15">
            <a:extLst>
              <a:ext uri="{FF2B5EF4-FFF2-40B4-BE49-F238E27FC236}">
                <a16:creationId xmlns:a16="http://schemas.microsoft.com/office/drawing/2014/main" id="{C565E679-0B4A-7D88-FB62-D916E24854DA}"/>
              </a:ext>
            </a:extLst>
          </p:cNvPr>
          <p:cNvSpPr txBox="1"/>
          <p:nvPr/>
        </p:nvSpPr>
        <p:spPr>
          <a:xfrm>
            <a:off x="5124034" y="1907013"/>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Security Analysis Framework</a:t>
            </a:r>
            <a:endParaRPr lang="en-US" sz="1100" dirty="0"/>
          </a:p>
        </p:txBody>
      </p:sp>
      <p:sp>
        <p:nvSpPr>
          <p:cNvPr id="18" name="Slide Number Placeholder 3">
            <a:extLst>
              <a:ext uri="{FF2B5EF4-FFF2-40B4-BE49-F238E27FC236}">
                <a16:creationId xmlns:a16="http://schemas.microsoft.com/office/drawing/2014/main" id="{65A25C16-9021-9791-7C13-8AC7DB2B310F}"/>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 smtClean="0"/>
              <a:pPr/>
              <a:t>40</a:t>
            </a:fld>
            <a:endParaRPr lang="en"/>
          </a:p>
        </p:txBody>
      </p:sp>
    </p:spTree>
    <p:extLst>
      <p:ext uri="{BB962C8B-B14F-4D97-AF65-F5344CB8AC3E}">
        <p14:creationId xmlns:p14="http://schemas.microsoft.com/office/powerpoint/2010/main" val="1666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5"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186-86C7-CDC9-2A28-03A679EE634E}"/>
              </a:ext>
            </a:extLst>
          </p:cNvPr>
          <p:cNvSpPr>
            <a:spLocks noGrp="1"/>
          </p:cNvSpPr>
          <p:nvPr>
            <p:ph type="title"/>
          </p:nvPr>
        </p:nvSpPr>
        <p:spPr/>
        <p:txBody>
          <a:bodyPr/>
          <a:lstStyle/>
          <a:p>
            <a:r>
              <a:rPr lang="en-US" dirty="0"/>
              <a:t>Identifying Assets &amp; Entry Points</a:t>
            </a:r>
          </a:p>
        </p:txBody>
      </p:sp>
      <p:sp>
        <p:nvSpPr>
          <p:cNvPr id="4" name="Slide Number Placeholder 3">
            <a:extLst>
              <a:ext uri="{FF2B5EF4-FFF2-40B4-BE49-F238E27FC236}">
                <a16:creationId xmlns:a16="http://schemas.microsoft.com/office/drawing/2014/main" id="{98D2F5B8-4A97-6FC7-8CC8-167992979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graphicFrame>
        <p:nvGraphicFramePr>
          <p:cNvPr id="16" name="Diagram 15">
            <a:extLst>
              <a:ext uri="{FF2B5EF4-FFF2-40B4-BE49-F238E27FC236}">
                <a16:creationId xmlns:a16="http://schemas.microsoft.com/office/drawing/2014/main" id="{7A5555C0-424B-0AD7-DB6B-D25206F3D8AF}"/>
              </a:ext>
            </a:extLst>
          </p:cNvPr>
          <p:cNvGraphicFramePr/>
          <p:nvPr>
            <p:extLst>
              <p:ext uri="{D42A27DB-BD31-4B8C-83A1-F6EECF244321}">
                <p14:modId xmlns:p14="http://schemas.microsoft.com/office/powerpoint/2010/main" val="211062461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Prioritizing Threats</a:t>
            </a:r>
            <a:endParaRPr dirty="0">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294BC10E-9962-6B8F-9AFE-711F2F8B0C5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E807A80C-852F-D3A9-CAE3-1C94F77553D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MITRE ATT&amp;CK Framework</a:t>
            </a:r>
            <a:endParaRPr dirty="0">
              <a:solidFill>
                <a:schemeClr val="dk1"/>
              </a:solidFill>
            </a:endParaRPr>
          </a:p>
        </p:txBody>
      </p:sp>
      <p:sp>
        <p:nvSpPr>
          <p:cNvPr id="1287" name="Google Shape;1287;p111">
            <a:extLst>
              <a:ext uri="{FF2B5EF4-FFF2-40B4-BE49-F238E27FC236}">
                <a16:creationId xmlns:a16="http://schemas.microsoft.com/office/drawing/2014/main" id="{3D35094E-65F1-58B0-2DFE-E5B42923258F}"/>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be combined with STRIDE (or other frameworks) to help drive a deeper, more detailed analysis of and plan for potential threats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Provides a comprehensive set of potential attack vectors to consider in multiple areas of focus</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Also, provides information on examples of the attack, mitigation strategies, and detection strategies</a:t>
            </a:r>
            <a:endParaRPr sz="1500" b="0" i="0" u="none" strike="noStrike" cap="none" dirty="0">
              <a:solidFill>
                <a:srgbClr val="404040"/>
              </a:solidFill>
              <a:latin typeface="Arial"/>
              <a:ea typeface="Arial"/>
              <a:cs typeface="Arial"/>
              <a:sym typeface="Arial"/>
            </a:endParaRPr>
          </a:p>
        </p:txBody>
      </p:sp>
      <p:sp>
        <p:nvSpPr>
          <p:cNvPr id="1288" name="Google Shape;1288;p111">
            <a:extLst>
              <a:ext uri="{FF2B5EF4-FFF2-40B4-BE49-F238E27FC236}">
                <a16:creationId xmlns:a16="http://schemas.microsoft.com/office/drawing/2014/main" id="{ECBAAA3C-58BC-4E8E-436A-3818CA3275D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13391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2D26F30-0A27-7875-2979-AA01BB08090F}"/>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E5CAC48E-6CBB-207E-8047-FD35D7CD80D3}"/>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B0F18D0-8238-2C72-8A59-F2F1CEBDD6A8}"/>
              </a:ext>
            </a:extLst>
          </p:cNvPr>
          <p:cNvSpPr txBox="1">
            <a:spLocks noGrp="1"/>
          </p:cNvSpPr>
          <p:nvPr>
            <p:ph type="subTitle" idx="2"/>
          </p:nvPr>
        </p:nvSpPr>
        <p:spPr>
          <a:xfrm>
            <a:off x="0" y="2607625"/>
            <a:ext cx="2638525"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err="1"/>
              <a:t>Mitre</a:t>
            </a:r>
            <a:r>
              <a:rPr lang="en-US" dirty="0"/>
              <a:t> ATT&amp;CK Framework</a:t>
            </a:r>
            <a:endParaRPr dirty="0"/>
          </a:p>
        </p:txBody>
      </p:sp>
      <p:sp>
        <p:nvSpPr>
          <p:cNvPr id="1295" name="Google Shape;1295;p112">
            <a:extLst>
              <a:ext uri="{FF2B5EF4-FFF2-40B4-BE49-F238E27FC236}">
                <a16:creationId xmlns:a16="http://schemas.microsoft.com/office/drawing/2014/main" id="{C5C822E0-883C-0E25-A53A-44EAFD90144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1296" name="Google Shape;1296;p112">
            <a:extLst>
              <a:ext uri="{FF2B5EF4-FFF2-40B4-BE49-F238E27FC236}">
                <a16:creationId xmlns:a16="http://schemas.microsoft.com/office/drawing/2014/main" id="{20E398C2-B039-DEDD-879A-23A6B1D291D6}"/>
              </a:ext>
            </a:extLst>
          </p:cNvPr>
          <p:cNvSpPr txBox="1"/>
          <p:nvPr/>
        </p:nvSpPr>
        <p:spPr>
          <a:xfrm>
            <a:off x="3984784" y="1822805"/>
            <a:ext cx="4572000"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https://attack.mitre.org</a:t>
            </a:r>
            <a:r>
              <a:rPr lang="en-US" sz="1000" b="0" i="0" u="none" strike="noStrike" cap="none" dirty="0">
                <a:solidFill>
                  <a:srgbClr val="D4D4D4"/>
                </a:solidFill>
                <a:latin typeface="Arial"/>
                <a:ea typeface="Arial"/>
                <a:cs typeface="Arial"/>
                <a:sym typeface="Arial"/>
              </a:rPr>
              <a:t> and complete a high-level review of the set of security concerns and the associated techniques listed there. Each team will pick 3 of the techniques (pick 3 that your team finds most interesting or considers most relevant). Drill down into each selected technique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attack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mitigation (if any exist for the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detection approach</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1475406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1296" name="Google Shape;1296;p112"/>
          <p:cNvSpPr txBox="1"/>
          <p:nvPr/>
        </p:nvSpPr>
        <p:spPr>
          <a:xfrm>
            <a:off x="3786996" y="1046266"/>
            <a:ext cx="4572000" cy="21543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breakout room, review the </a:t>
            </a:r>
            <a:r>
              <a:rPr lang="en-US" sz="1000" dirty="0">
                <a:solidFill>
                  <a:srgbClr val="D4D4D4"/>
                </a:solidFill>
              </a:rPr>
              <a:t>assigned scenario. Complete the following:</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Review the scenario</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Identify critical assets in scope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Create a high-level system architecture diagram</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Assess the internal and external threat landscape – brainstorm, discuss, and document as many potential threats and attack vectors that you see in the defined architecture (use STRIDE and </a:t>
            </a:r>
            <a:r>
              <a:rPr lang="en-US" sz="1000" dirty="0" err="1">
                <a:solidFill>
                  <a:srgbClr val="D4D4D4"/>
                </a:solidFill>
              </a:rPr>
              <a:t>Mitre</a:t>
            </a:r>
            <a:r>
              <a:rPr lang="en-US" sz="1000" dirty="0">
                <a:solidFill>
                  <a:srgbClr val="D4D4D4"/>
                </a:solidFill>
              </a:rPr>
              <a:t> ATT&amp;CK to assist)</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kind of monitoring would you recommend?</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b="0" i="0" u="none" strike="noStrike" cap="none" dirty="0">
                <a:solidFill>
                  <a:srgbClr val="D4D4D4"/>
                </a:solidFill>
                <a:latin typeface="Arial"/>
                <a:ea typeface="Arial"/>
                <a:cs typeface="Arial"/>
                <a:sym typeface="Arial"/>
              </a:rPr>
              <a:t>Finally, as a team, prioritize each potential threat relative to the others by assessing risk vs. impact</a:t>
            </a: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marR="0" lvl="0" algn="l" rtl="0">
              <a:lnSpc>
                <a:spcPct val="100000"/>
              </a:lnSpc>
              <a:spcBef>
                <a:spcPts val="0"/>
              </a:spcBef>
              <a:spcAft>
                <a:spcPts val="0"/>
              </a:spcAft>
              <a:buClr>
                <a:schemeClr val="bg1"/>
              </a:buClr>
            </a:pPr>
            <a:endParaRPr lang="en-US" dirty="0"/>
          </a:p>
        </p:txBody>
      </p:sp>
      <p:sp>
        <p:nvSpPr>
          <p:cNvPr id="1297" name="Google Shape;1297;p112"/>
          <p:cNvSpPr txBox="1"/>
          <p:nvPr/>
        </p:nvSpPr>
        <p:spPr>
          <a:xfrm>
            <a:off x="3786996" y="2854118"/>
            <a:ext cx="4572000" cy="15388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Don't forget to include the following considerations:</a:t>
            </a:r>
            <a:br>
              <a:rPr lang="en-US" sz="1000" b="0" i="0" u="none" strike="noStrike" cap="none" dirty="0">
                <a:solidFill>
                  <a:srgbClr val="D4D4D4"/>
                </a:solidFill>
                <a:latin typeface="Arial"/>
                <a:ea typeface="Arial"/>
                <a:cs typeface="Arial"/>
                <a:sym typeface="Arial"/>
              </a:rPr>
            </a:b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Hardware &amp; OS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Software</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Network</a:t>
            </a:r>
            <a:br>
              <a:rPr lang="en-US" sz="1000" b="0" i="0" u="none" strike="noStrike" cap="none" dirty="0">
                <a:solidFill>
                  <a:srgbClr val="D4D4D4"/>
                </a:solidFill>
                <a:latin typeface="Arial"/>
                <a:ea typeface="Arial"/>
                <a:cs typeface="Arial"/>
                <a:sym typeface="Arial"/>
              </a:rPr>
            </a:br>
            <a:endParaRPr lang="en-US" sz="1000" b="0" i="0" u="none" strike="noStrike" cap="none" dirty="0">
              <a:solidFill>
                <a:srgbClr val="D4D4D4"/>
              </a:solidFill>
              <a:latin typeface="Arial"/>
              <a:ea typeface="Arial"/>
              <a:cs typeface="Arial"/>
              <a:sym typeface="Arial"/>
            </a:endParaRPr>
          </a:p>
          <a:p>
            <a:pPr marR="0" lvl="0" algn="l" rtl="0">
              <a:lnSpc>
                <a:spcPct val="100000"/>
              </a:lnSpc>
              <a:spcBef>
                <a:spcPts val="0"/>
              </a:spcBef>
              <a:spcAft>
                <a:spcPts val="0"/>
              </a:spcAft>
              <a:buClr>
                <a:schemeClr val="lt1"/>
              </a:buClr>
              <a:buSzPts val="1000"/>
            </a:pPr>
            <a:r>
              <a:rPr lang="en-US" sz="1000" dirty="0">
                <a:solidFill>
                  <a:srgbClr val="D4D4D4"/>
                </a:solidFill>
              </a:rPr>
              <a:t>Each team will present their architecture diagram and their prioritized list of potential threats/attack vectors to the larger group.</a:t>
            </a:r>
            <a:endParaRPr sz="1000" b="0" i="0" u="none" strike="noStrike" cap="none" dirty="0">
              <a:solidFill>
                <a:srgbClr val="D4D4D4"/>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B614-830C-C281-F6FD-891D67940F8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499588-9A33-361D-727D-4FF19AE090C7}"/>
              </a:ext>
            </a:extLst>
          </p:cNvPr>
          <p:cNvSpPr>
            <a:spLocks noGrp="1"/>
          </p:cNvSpPr>
          <p:nvPr>
            <p:ph type="title"/>
          </p:nvPr>
        </p:nvSpPr>
        <p:spPr/>
        <p:txBody>
          <a:bodyPr/>
          <a:lstStyle/>
          <a:p>
            <a:r>
              <a:rPr lang="en-US" sz="3200" dirty="0" err="1"/>
              <a:t>DevSecOps</a:t>
            </a:r>
            <a:r>
              <a:rPr lang="en-US" sz="3200" dirty="0"/>
              <a:t> in Development</a:t>
            </a:r>
          </a:p>
        </p:txBody>
      </p:sp>
    </p:spTree>
    <p:extLst>
      <p:ext uri="{BB962C8B-B14F-4D97-AF65-F5344CB8AC3E}">
        <p14:creationId xmlns:p14="http://schemas.microsoft.com/office/powerpoint/2010/main" val="3162695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3">
            <a:extLst>
              <a:ext uri="{FF2B5EF4-FFF2-40B4-BE49-F238E27FC236}">
                <a16:creationId xmlns:a16="http://schemas.microsoft.com/office/drawing/2014/main" id="{F2B300CD-1DE1-2EE6-30CA-0C7C116821E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6108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23480B6-0DA4-DC5B-826D-92EF80581E1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6607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3">
            <a:extLst>
              <a:ext uri="{FF2B5EF4-FFF2-40B4-BE49-F238E27FC236}">
                <a16:creationId xmlns:a16="http://schemas.microsoft.com/office/drawing/2014/main" id="{12EEFF91-4700-4EB4-AF29-A2F1F126597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88352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9530C6E7-0F45-FEF2-854A-9480D37284FC}"/>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14CFE4EF-664C-84E6-F9DB-C19C581547E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36F3A2BC-F6EA-5986-8A03-FDC955875C25}"/>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Understand key concepts and considerations when leveraging </a:t>
            </a:r>
            <a:r>
              <a:rPr lang="en-US" sz="1500" dirty="0" err="1">
                <a:solidFill>
                  <a:srgbClr val="404040"/>
                </a:solidFill>
              </a:rPr>
              <a:t>DevSecOps</a:t>
            </a:r>
            <a:r>
              <a:rPr lang="en-US" sz="1500" dirty="0">
                <a:solidFill>
                  <a:srgbClr val="404040"/>
                </a:solidFill>
              </a:rPr>
              <a:t> in an Agile environment to help “shift security left” during software development</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Construct and prioritize a threat model for an application being developed and use that threat model as a planning tool to guide each phase of the SDLC in a security-minded manner</a:t>
            </a:r>
            <a:endParaRPr lang="en-US"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Speak to the value of </a:t>
            </a:r>
            <a:r>
              <a:rPr lang="en-US" sz="1500" dirty="0" err="1">
                <a:solidFill>
                  <a:srgbClr val="404040"/>
                </a:solidFill>
              </a:rPr>
              <a:t>DevSecOps</a:t>
            </a:r>
            <a:r>
              <a:rPr lang="en-US" sz="1500" dirty="0">
                <a:solidFill>
                  <a:srgbClr val="404040"/>
                </a:solidFill>
              </a:rPr>
              <a:t> and its consistent application as a set of standards and best practices</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96E29015-B947-594D-C8B2-B3D023B5004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pic>
        <p:nvPicPr>
          <p:cNvPr id="4" name="Graphic 3" descr="Bullseye with solid fill">
            <a:extLst>
              <a:ext uri="{FF2B5EF4-FFF2-40B4-BE49-F238E27FC236}">
                <a16:creationId xmlns:a16="http://schemas.microsoft.com/office/drawing/2014/main" id="{F2F67736-B4A5-5D66-F526-4085D893D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988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8DB8-4600-136A-17B8-D6FB1F77E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D55D753-17CB-6D2C-C96E-8B17B1201AFB}"/>
              </a:ext>
            </a:extLst>
          </p:cNvPr>
          <p:cNvSpPr>
            <a:spLocks noGrp="1"/>
          </p:cNvSpPr>
          <p:nvPr>
            <p:ph type="title"/>
          </p:nvPr>
        </p:nvSpPr>
        <p:spPr/>
        <p:txBody>
          <a:bodyPr/>
          <a:lstStyle/>
          <a:p>
            <a:r>
              <a:rPr lang="en-US" sz="3200" dirty="0" err="1"/>
              <a:t>DevSecOps</a:t>
            </a:r>
            <a:r>
              <a:rPr lang="en-US" sz="3200" dirty="0"/>
              <a:t> in Build</a:t>
            </a:r>
          </a:p>
        </p:txBody>
      </p:sp>
    </p:spTree>
    <p:extLst>
      <p:ext uri="{BB962C8B-B14F-4D97-AF65-F5344CB8AC3E}">
        <p14:creationId xmlns:p14="http://schemas.microsoft.com/office/powerpoint/2010/main" val="910782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45C6425-5EF1-A1B7-66B7-15054D8D2EC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0237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DBE3B97-41AD-7991-DCE1-C656AC770B5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2331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431458" y="1215325"/>
            <a:ext cx="5674026"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Veracode can be integrated into pipeline via plugins (</a:t>
            </a:r>
            <a:r>
              <a:rPr lang="en-US" sz="1350" dirty="0">
                <a:solidFill>
                  <a:schemeClr val="bg1"/>
                </a:solidFill>
                <a:latin typeface="+mn-lt"/>
                <a:hlinkClick r:id="rId3"/>
              </a:rPr>
              <a:t>https://docs.veracode.com/r/c_integration_buildservs</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FF74CC-DD90-318E-21C9-46380BF9F1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1588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Mend.io (</a:t>
            </a:r>
            <a:r>
              <a:rPr lang="en-US" sz="1350" dirty="0">
                <a:solidFill>
                  <a:schemeClr val="bg1"/>
                </a:solidFill>
                <a:latin typeface="+mn-lt"/>
                <a:hlinkClick r:id="rId3"/>
              </a:rPr>
              <a:t>https://www.mend.io/open-source-security</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311B9F5-696D-9DB4-5598-657346EA28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30531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DA30CA0-4343-0575-16C4-5A992E4F97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951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BD454E9-7019-F020-E482-724742A66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1247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5E0078B3-0F87-915B-9482-B0117F6101B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57</a:t>
            </a:fld>
            <a:endParaRPr lang="en" dirty="0"/>
          </a:p>
        </p:txBody>
      </p:sp>
    </p:spTree>
    <p:extLst>
      <p:ext uri="{BB962C8B-B14F-4D97-AF65-F5344CB8AC3E}">
        <p14:creationId xmlns:p14="http://schemas.microsoft.com/office/powerpoint/2010/main" val="940038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33005807-DEE0-21D5-8610-A17B7201FE31}"/>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5DC7D313-F723-FC82-6C7C-70221812D741}"/>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43E07DC8-9DF5-8749-210D-31D9103B16A6}"/>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Develop &amp; Build</a:t>
            </a:r>
            <a:endParaRPr dirty="0"/>
          </a:p>
        </p:txBody>
      </p:sp>
      <p:sp>
        <p:nvSpPr>
          <p:cNvPr id="1295" name="Google Shape;1295;p112">
            <a:extLst>
              <a:ext uri="{FF2B5EF4-FFF2-40B4-BE49-F238E27FC236}">
                <a16:creationId xmlns:a16="http://schemas.microsoft.com/office/drawing/2014/main" id="{04984DF5-D6C6-2B6F-8BE6-2B6D80931CF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58</a:t>
            </a:fld>
            <a:endParaRPr/>
          </a:p>
        </p:txBody>
      </p:sp>
      <p:sp>
        <p:nvSpPr>
          <p:cNvPr id="1296" name="Google Shape;1296;p112">
            <a:extLst>
              <a:ext uri="{FF2B5EF4-FFF2-40B4-BE49-F238E27FC236}">
                <a16:creationId xmlns:a16="http://schemas.microsoft.com/office/drawing/2014/main" id="{0A695628-FBB7-47D6-E5B5-9CDD32D2D205}"/>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develop/build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71217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8CB52-5879-2D2B-4C1F-B375399969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E1A0089-B350-5ECF-41B5-3E8BF6C80126}"/>
              </a:ext>
            </a:extLst>
          </p:cNvPr>
          <p:cNvSpPr>
            <a:spLocks noGrp="1"/>
          </p:cNvSpPr>
          <p:nvPr>
            <p:ph type="title"/>
          </p:nvPr>
        </p:nvSpPr>
        <p:spPr/>
        <p:txBody>
          <a:bodyPr/>
          <a:lstStyle/>
          <a:p>
            <a:r>
              <a:rPr lang="en-US" sz="3200" dirty="0" err="1"/>
              <a:t>DevSecOps</a:t>
            </a:r>
            <a:r>
              <a:rPr lang="en-US" sz="3200" dirty="0"/>
              <a:t> in Test</a:t>
            </a:r>
          </a:p>
        </p:txBody>
      </p:sp>
    </p:spTree>
    <p:extLst>
      <p:ext uri="{BB962C8B-B14F-4D97-AF65-F5344CB8AC3E}">
        <p14:creationId xmlns:p14="http://schemas.microsoft.com/office/powerpoint/2010/main" val="2376906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6EE52BE1-61F1-C189-FA39-84EEB2D3C7E4}"/>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CFAB9CC1-B7DE-2BB0-987E-354A00AC1724}"/>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E3D5A860-8C23-9533-1805-E5942E6B94DE}"/>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Monitor, patch and scan for vulnerabilities in the Operating System (Windows and Linx) and underlying Infrastructure configuration</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Effectively utilize GitLab for Source Code Management and CI/CD, including:</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Understanding and navigating practical activities related to source code repositories in GitLab</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Effectively use Software Composition Analysis (SCA), Static Application Security Testing (SAST), and Dynamic Application Security Testing (DAST)</a:t>
            </a:r>
            <a:endParaRPr b="0" i="0" u="none" strike="noStrike" cap="none" dirty="0">
              <a:solidFill>
                <a:srgbClr val="404040"/>
              </a:solidFill>
              <a:sym typeface="Arial"/>
            </a:endParaRPr>
          </a:p>
        </p:txBody>
      </p:sp>
      <p:sp>
        <p:nvSpPr>
          <p:cNvPr id="2" name="Google Shape;238;p2">
            <a:extLst>
              <a:ext uri="{FF2B5EF4-FFF2-40B4-BE49-F238E27FC236}">
                <a16:creationId xmlns:a16="http://schemas.microsoft.com/office/drawing/2014/main" id="{18D23A69-FFC1-A32A-E886-60B7FFE5DA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3" name="Graphic 2" descr="Bullseye with solid fill">
            <a:extLst>
              <a:ext uri="{FF2B5EF4-FFF2-40B4-BE49-F238E27FC236}">
                <a16:creationId xmlns:a16="http://schemas.microsoft.com/office/drawing/2014/main" id="{1FD15500-DC95-7BFD-C091-8FFB917BE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34731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9D977E1D-6464-C65E-EFB0-4A7E744689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4231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220804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 (</a:t>
            </a:r>
            <a:r>
              <a:rPr lang="en-US" sz="1350" dirty="0">
                <a:solidFill>
                  <a:schemeClr val="bg1"/>
                </a:solidFill>
                <a:latin typeface="+mn-lt"/>
                <a:hlinkClick r:id="rId3"/>
              </a:rPr>
              <a:t>https://triotechsystems.com/fuzz-testing-in-dast-what-it-is-and-how-to-implement-it</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4"/>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3A5447D-98DC-C2FF-6602-129A21FE56C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2086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077071-08CF-3D58-6241-2074B2A3973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39741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22DDFBD-2A11-1DF7-4D35-859818688B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5981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DA41B81-9154-4BF5-ABB7-07B26CFA642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604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B5EF9D4-D862-45DD-09C9-83D785B895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779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C77455D-3950-0CD6-20F3-639B156521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050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6EE786F-7F93-50F6-9A22-E7A4A5AEF3D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1957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99BF1289-13B3-6817-9A0D-3D14AB541792}"/>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68</a:t>
            </a:fld>
            <a:endParaRPr lang="en" dirty="0"/>
          </a:p>
        </p:txBody>
      </p:sp>
    </p:spTree>
    <p:extLst>
      <p:ext uri="{BB962C8B-B14F-4D97-AF65-F5344CB8AC3E}">
        <p14:creationId xmlns:p14="http://schemas.microsoft.com/office/powerpoint/2010/main" val="1026443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08B4FE79-2026-1B54-BC7C-903C1144CAC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C7311F1F-7E01-E3CE-336D-6BB7E81AD7A9}"/>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1DA284B6-B730-8715-F341-BCE1D31196F4}"/>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Test</a:t>
            </a:r>
            <a:endParaRPr dirty="0"/>
          </a:p>
        </p:txBody>
      </p:sp>
      <p:sp>
        <p:nvSpPr>
          <p:cNvPr id="1295" name="Google Shape;1295;p112">
            <a:extLst>
              <a:ext uri="{FF2B5EF4-FFF2-40B4-BE49-F238E27FC236}">
                <a16:creationId xmlns:a16="http://schemas.microsoft.com/office/drawing/2014/main" id="{FF985CA9-E75A-8CFD-AAFB-ED8539E9B88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69</a:t>
            </a:fld>
            <a:endParaRPr/>
          </a:p>
        </p:txBody>
      </p:sp>
      <p:sp>
        <p:nvSpPr>
          <p:cNvPr id="1296" name="Google Shape;1296;p112">
            <a:extLst>
              <a:ext uri="{FF2B5EF4-FFF2-40B4-BE49-F238E27FC236}">
                <a16:creationId xmlns:a16="http://schemas.microsoft.com/office/drawing/2014/main" id="{9B07E52C-2E58-03A8-B8D1-24E2E2DB6257}"/>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test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3625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34B-F4AF-B09C-DAFC-CD8C865422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B767A7-99B0-3D83-1DA0-B881DAF8ABDD}"/>
              </a:ext>
            </a:extLst>
          </p:cNvPr>
          <p:cNvSpPr>
            <a:spLocks noGrp="1"/>
          </p:cNvSpPr>
          <p:nvPr>
            <p:ph type="title"/>
          </p:nvPr>
        </p:nvSpPr>
        <p:spPr/>
        <p:txBody>
          <a:bodyPr/>
          <a:lstStyle/>
          <a:p>
            <a:r>
              <a:rPr lang="en-US" dirty="0"/>
              <a:t>CI/CD as a Capability / Differentiator</a:t>
            </a:r>
          </a:p>
        </p:txBody>
      </p:sp>
    </p:spTree>
    <p:extLst>
      <p:ext uri="{BB962C8B-B14F-4D97-AF65-F5344CB8AC3E}">
        <p14:creationId xmlns:p14="http://schemas.microsoft.com/office/powerpoint/2010/main" val="21827084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944E-765C-CC12-39D9-D1995642C5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6648903-EB89-18C5-089E-7614A5167A09}"/>
              </a:ext>
            </a:extLst>
          </p:cNvPr>
          <p:cNvSpPr>
            <a:spLocks noGrp="1"/>
          </p:cNvSpPr>
          <p:nvPr>
            <p:ph type="title"/>
          </p:nvPr>
        </p:nvSpPr>
        <p:spPr/>
        <p:txBody>
          <a:bodyPr/>
          <a:lstStyle/>
          <a:p>
            <a:r>
              <a:rPr lang="en-US" sz="3200" dirty="0" err="1"/>
              <a:t>DevSecOps</a:t>
            </a:r>
            <a:r>
              <a:rPr lang="en-US" sz="3200" dirty="0"/>
              <a:t> in Release</a:t>
            </a:r>
          </a:p>
        </p:txBody>
      </p:sp>
    </p:spTree>
    <p:extLst>
      <p:ext uri="{BB962C8B-B14F-4D97-AF65-F5344CB8AC3E}">
        <p14:creationId xmlns:p14="http://schemas.microsoft.com/office/powerpoint/2010/main" val="4110224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627C20F-FA3C-6F84-7310-C0B6E2872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2279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9BCC145-D42C-2541-AE3E-44E79533F90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23549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DF8173-F61D-0011-5554-D4747AA632D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9205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8" name="Slide Number Placeholder 3">
            <a:extLst>
              <a:ext uri="{FF2B5EF4-FFF2-40B4-BE49-F238E27FC236}">
                <a16:creationId xmlns:a16="http://schemas.microsoft.com/office/drawing/2014/main" id="{D5C613A8-D2FB-2E9C-1EF6-3BEB8C562BC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8E43-BDE9-548D-7752-5BC63D537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D79E3B-5848-72D4-FB3D-C123235CC550}"/>
              </a:ext>
            </a:extLst>
          </p:cNvPr>
          <p:cNvSpPr>
            <a:spLocks noGrp="1"/>
          </p:cNvSpPr>
          <p:nvPr>
            <p:ph type="title"/>
          </p:nvPr>
        </p:nvSpPr>
        <p:spPr/>
        <p:txBody>
          <a:bodyPr/>
          <a:lstStyle/>
          <a:p>
            <a:r>
              <a:rPr lang="en-US" sz="3200" dirty="0" err="1"/>
              <a:t>DevSecOps</a:t>
            </a:r>
            <a:r>
              <a:rPr lang="en-US" sz="3200" dirty="0"/>
              <a:t> in Operate</a:t>
            </a:r>
          </a:p>
        </p:txBody>
      </p:sp>
    </p:spTree>
    <p:extLst>
      <p:ext uri="{BB962C8B-B14F-4D97-AF65-F5344CB8AC3E}">
        <p14:creationId xmlns:p14="http://schemas.microsoft.com/office/powerpoint/2010/main" val="2378013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1FA3DD9-AC79-D0F2-B161-E8D533AC1C4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8425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8102B5D-149B-2F4C-AA61-AF8CE1BA3A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618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343B3B5-9D27-C191-2828-5E433BD6CDB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229333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3">
            <a:extLst>
              <a:ext uri="{FF2B5EF4-FFF2-40B4-BE49-F238E27FC236}">
                <a16:creationId xmlns:a16="http://schemas.microsoft.com/office/drawing/2014/main" id="{974694AC-4BAA-B5AC-C209-52A1CA117B7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22815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Tree>
    <p:extLst>
      <p:ext uri="{BB962C8B-B14F-4D97-AF65-F5344CB8AC3E}">
        <p14:creationId xmlns:p14="http://schemas.microsoft.com/office/powerpoint/2010/main" val="2632562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F1318B37-232D-C03B-4C72-7A8D5422D17E}"/>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80</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4195F32-21BA-A8BC-1E46-7BBE00AADC6B}"/>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FA8E6EB7-69C2-C6A5-B67B-AE43B0BDDCC6}"/>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D8748953-6DE0-AFA4-7D0B-A889D2F700BD}"/>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Release &amp; Operate</a:t>
            </a:r>
            <a:endParaRPr dirty="0"/>
          </a:p>
        </p:txBody>
      </p:sp>
      <p:sp>
        <p:nvSpPr>
          <p:cNvPr id="1295" name="Google Shape;1295;p112">
            <a:extLst>
              <a:ext uri="{FF2B5EF4-FFF2-40B4-BE49-F238E27FC236}">
                <a16:creationId xmlns:a16="http://schemas.microsoft.com/office/drawing/2014/main" id="{875B6A69-5371-BE0A-5CC2-03188340F19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81</a:t>
            </a:fld>
            <a:endParaRPr/>
          </a:p>
        </p:txBody>
      </p:sp>
      <p:sp>
        <p:nvSpPr>
          <p:cNvPr id="1296" name="Google Shape;1296;p112">
            <a:extLst>
              <a:ext uri="{FF2B5EF4-FFF2-40B4-BE49-F238E27FC236}">
                <a16:creationId xmlns:a16="http://schemas.microsoft.com/office/drawing/2014/main" id="{96DD42D2-F889-56FD-21A8-9C6D79A99A52}"/>
              </a:ext>
            </a:extLst>
          </p:cNvPr>
          <p:cNvSpPr txBox="1"/>
          <p:nvPr/>
        </p:nvSpPr>
        <p:spPr>
          <a:xfrm>
            <a:off x="3895150" y="1745860"/>
            <a:ext cx="4572000"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release &amp; operate phases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these phases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2305193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192F-BDFB-34B3-3241-15407182CE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B09CE8-2192-E17B-0435-60BB4742B58D}"/>
              </a:ext>
            </a:extLst>
          </p:cNvPr>
          <p:cNvSpPr>
            <a:spLocks noGrp="1"/>
          </p:cNvSpPr>
          <p:nvPr>
            <p:ph type="title"/>
          </p:nvPr>
        </p:nvSpPr>
        <p:spPr/>
        <p:txBody>
          <a:bodyPr/>
          <a:lstStyle/>
          <a:p>
            <a:r>
              <a:rPr lang="en-US" sz="3200" dirty="0"/>
              <a:t>Additional Considerations</a:t>
            </a:r>
          </a:p>
        </p:txBody>
      </p:sp>
    </p:spTree>
    <p:extLst>
      <p:ext uri="{BB962C8B-B14F-4D97-AF65-F5344CB8AC3E}">
        <p14:creationId xmlns:p14="http://schemas.microsoft.com/office/powerpoint/2010/main" val="1768526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FD09A6-02A3-29E5-6173-A48C71EA9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91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65674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rPr>
              <a:t>https://www.aquasec.com</a:t>
            </a:r>
            <a:r>
              <a:rPr lang="en-US" sz="1350" dirty="0">
                <a:solidFill>
                  <a:schemeClr val="bg1"/>
                </a:solidFill>
                <a:latin typeface="+mn-lt"/>
              </a:rPr>
              <a:t>) and Prisma Cloud (</a:t>
            </a:r>
            <a:r>
              <a:rPr lang="en-US" sz="1350" dirty="0">
                <a:solidFill>
                  <a:schemeClr val="bg1"/>
                </a:solidFill>
                <a:latin typeface="+mn-lt"/>
                <a:hlinkClick r:id="rId4"/>
              </a:rPr>
              <a:t>https://www.prismacloud.io/prisma/cloud/cloud-workload-protection-platform</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14DBE164-6983-42DB-3BDF-A87C8E7768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24445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rPr>
              <a:t>https://github.com/dxa4481/truffleHog</a:t>
            </a:r>
            <a:r>
              <a:rPr lang="en-US" sz="1350" dirty="0">
                <a:solidFill>
                  <a:schemeClr val="bg1"/>
                </a:solidFill>
                <a:latin typeface="+mn-lt"/>
              </a:rPr>
              <a:t>) can help with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1F24544-1D3E-4A1D-735C-526E411AE74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2348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8B1-EAF8-0BF3-77BA-24BDCDA999EA}"/>
              </a:ext>
            </a:extLst>
          </p:cNvPr>
          <p:cNvSpPr>
            <a:spLocks noGrp="1"/>
          </p:cNvSpPr>
          <p:nvPr>
            <p:ph type="title"/>
          </p:nvPr>
        </p:nvSpPr>
        <p:spPr/>
        <p:txBody>
          <a:bodyPr/>
          <a:lstStyle/>
          <a:p>
            <a:r>
              <a:rPr lang="en-US" dirty="0"/>
              <a:t>Key Benefits of </a:t>
            </a:r>
            <a:r>
              <a:rPr lang="en-US" dirty="0" err="1"/>
              <a:t>DevSecOps</a:t>
            </a:r>
            <a:r>
              <a:rPr lang="en-US" dirty="0"/>
              <a:t> (In Summary)</a:t>
            </a:r>
          </a:p>
        </p:txBody>
      </p:sp>
      <p:sp>
        <p:nvSpPr>
          <p:cNvPr id="4" name="Slide Number Placeholder 3">
            <a:extLst>
              <a:ext uri="{FF2B5EF4-FFF2-40B4-BE49-F238E27FC236}">
                <a16:creationId xmlns:a16="http://schemas.microsoft.com/office/drawing/2014/main" id="{AB3E2B49-5B7F-4338-C065-713CF5DEF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5" name="Picture 6">
            <a:extLst>
              <a:ext uri="{FF2B5EF4-FFF2-40B4-BE49-F238E27FC236}">
                <a16:creationId xmlns:a16="http://schemas.microsoft.com/office/drawing/2014/main" id="{37784007-8542-5560-52DD-C7DF448AC4E1}"/>
              </a:ext>
            </a:extLst>
          </p:cNvPr>
          <p:cNvPicPr>
            <a:picLocks noChangeAspect="1"/>
          </p:cNvPicPr>
          <p:nvPr/>
        </p:nvPicPr>
        <p:blipFill>
          <a:blip r:embed="rId2"/>
          <a:srcRect t="1000" b="1000"/>
          <a:stretch>
            <a:fillRect/>
          </a:stretch>
        </p:blipFill>
        <p:spPr>
          <a:xfrm>
            <a:off x="331690" y="1324570"/>
            <a:ext cx="2532700" cy="1416973"/>
          </a:xfrm>
          <a:prstGeom prst="rect">
            <a:avLst/>
          </a:prstGeom>
        </p:spPr>
      </p:pic>
      <p:sp>
        <p:nvSpPr>
          <p:cNvPr id="6" name="TextBox 7">
            <a:extLst>
              <a:ext uri="{FF2B5EF4-FFF2-40B4-BE49-F238E27FC236}">
                <a16:creationId xmlns:a16="http://schemas.microsoft.com/office/drawing/2014/main" id="{7E7120DC-EDA3-B4F1-996D-D66C91D3E3C5}"/>
              </a:ext>
            </a:extLst>
          </p:cNvPr>
          <p:cNvSpPr txBox="1"/>
          <p:nvPr/>
        </p:nvSpPr>
        <p:spPr>
          <a:xfrm>
            <a:off x="354005" y="2875430"/>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Proactive Security Measures</a:t>
            </a:r>
            <a:endParaRPr lang="en-US" sz="966" dirty="0"/>
          </a:p>
        </p:txBody>
      </p:sp>
      <p:sp>
        <p:nvSpPr>
          <p:cNvPr id="7" name="TextBox 8">
            <a:extLst>
              <a:ext uri="{FF2B5EF4-FFF2-40B4-BE49-F238E27FC236}">
                <a16:creationId xmlns:a16="http://schemas.microsoft.com/office/drawing/2014/main" id="{AA9465D4-D5A1-15A1-438B-88034A80CBD3}"/>
              </a:ext>
            </a:extLst>
          </p:cNvPr>
          <p:cNvSpPr txBox="1"/>
          <p:nvPr/>
        </p:nvSpPr>
        <p:spPr>
          <a:xfrm>
            <a:off x="354005" y="3477923"/>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By integrating security early in the development lifecycle, organizations can identify vulnerabilities sooner, significantly reducing the risk of breaches and enhancing overall application security.</a:t>
            </a:r>
            <a:endParaRPr lang="en-US" sz="966" dirty="0"/>
          </a:p>
        </p:txBody>
      </p:sp>
      <p:pic>
        <p:nvPicPr>
          <p:cNvPr id="8" name="Picture 10">
            <a:extLst>
              <a:ext uri="{FF2B5EF4-FFF2-40B4-BE49-F238E27FC236}">
                <a16:creationId xmlns:a16="http://schemas.microsoft.com/office/drawing/2014/main" id="{88BE9BD0-289B-BD2C-8F7E-2CCE9C52C907}"/>
              </a:ext>
            </a:extLst>
          </p:cNvPr>
          <p:cNvPicPr>
            <a:picLocks noChangeAspect="1"/>
          </p:cNvPicPr>
          <p:nvPr/>
        </p:nvPicPr>
        <p:blipFill>
          <a:blip r:embed="rId3"/>
          <a:srcRect t="1000" b="1000"/>
          <a:stretch>
            <a:fillRect/>
          </a:stretch>
        </p:blipFill>
        <p:spPr>
          <a:xfrm>
            <a:off x="3332995" y="1748546"/>
            <a:ext cx="2532700" cy="1416973"/>
          </a:xfrm>
          <a:prstGeom prst="rect">
            <a:avLst/>
          </a:prstGeom>
        </p:spPr>
      </p:pic>
      <p:sp>
        <p:nvSpPr>
          <p:cNvPr id="9" name="TextBox 11">
            <a:extLst>
              <a:ext uri="{FF2B5EF4-FFF2-40B4-BE49-F238E27FC236}">
                <a16:creationId xmlns:a16="http://schemas.microsoft.com/office/drawing/2014/main" id="{9F21176C-F7BF-B6B5-FDC5-074066E225BF}"/>
              </a:ext>
            </a:extLst>
          </p:cNvPr>
          <p:cNvSpPr txBox="1"/>
          <p:nvPr/>
        </p:nvSpPr>
        <p:spPr>
          <a:xfrm>
            <a:off x="3366467" y="3288249"/>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Streamlined Compliance Processes</a:t>
            </a:r>
            <a:endParaRPr lang="en-US" sz="966" dirty="0"/>
          </a:p>
        </p:txBody>
      </p:sp>
      <p:sp>
        <p:nvSpPr>
          <p:cNvPr id="10" name="TextBox 12">
            <a:extLst>
              <a:ext uri="{FF2B5EF4-FFF2-40B4-BE49-F238E27FC236}">
                <a16:creationId xmlns:a16="http://schemas.microsoft.com/office/drawing/2014/main" id="{B1BC9A10-4948-D4F8-2916-058257753998}"/>
              </a:ext>
            </a:extLst>
          </p:cNvPr>
          <p:cNvSpPr txBox="1"/>
          <p:nvPr/>
        </p:nvSpPr>
        <p:spPr>
          <a:xfrm>
            <a:off x="3366467" y="3890741"/>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Continuous compliance through automated checks within CI/CD pipelines ensures that security standards are consistently met, minimizing the risk of regulatory penalties and enhancing operational integrity.</a:t>
            </a:r>
            <a:endParaRPr lang="en-US" sz="966" dirty="0"/>
          </a:p>
        </p:txBody>
      </p:sp>
      <p:pic>
        <p:nvPicPr>
          <p:cNvPr id="11" name="Picture 13">
            <a:extLst>
              <a:ext uri="{FF2B5EF4-FFF2-40B4-BE49-F238E27FC236}">
                <a16:creationId xmlns:a16="http://schemas.microsoft.com/office/drawing/2014/main" id="{37D8FD0F-C17E-CF4F-9299-FE9E171D936F}"/>
              </a:ext>
            </a:extLst>
          </p:cNvPr>
          <p:cNvPicPr>
            <a:picLocks noChangeAspect="1"/>
          </p:cNvPicPr>
          <p:nvPr/>
        </p:nvPicPr>
        <p:blipFill>
          <a:blip r:embed="rId4"/>
          <a:srcRect t="1000" b="1000"/>
          <a:stretch>
            <a:fillRect/>
          </a:stretch>
        </p:blipFill>
        <p:spPr>
          <a:xfrm>
            <a:off x="6334300" y="1536558"/>
            <a:ext cx="2532700" cy="1416973"/>
          </a:xfrm>
          <a:prstGeom prst="rect">
            <a:avLst/>
          </a:prstGeom>
        </p:spPr>
      </p:pic>
      <p:sp>
        <p:nvSpPr>
          <p:cNvPr id="12" name="TextBox 14">
            <a:extLst>
              <a:ext uri="{FF2B5EF4-FFF2-40B4-BE49-F238E27FC236}">
                <a16:creationId xmlns:a16="http://schemas.microsoft.com/office/drawing/2014/main" id="{6D6DC719-DA36-93C8-C486-5D82B47082D6}"/>
              </a:ext>
            </a:extLst>
          </p:cNvPr>
          <p:cNvSpPr txBox="1"/>
          <p:nvPr/>
        </p:nvSpPr>
        <p:spPr>
          <a:xfrm>
            <a:off x="6367772" y="3098576"/>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Fostering Team Collaboration</a:t>
            </a:r>
            <a:endParaRPr lang="en-US" sz="966" dirty="0"/>
          </a:p>
        </p:txBody>
      </p:sp>
      <p:sp>
        <p:nvSpPr>
          <p:cNvPr id="13" name="TextBox 15">
            <a:extLst>
              <a:ext uri="{FF2B5EF4-FFF2-40B4-BE49-F238E27FC236}">
                <a16:creationId xmlns:a16="http://schemas.microsoft.com/office/drawing/2014/main" id="{F355005C-C8F9-EC7D-E3B5-E744046BEF6C}"/>
              </a:ext>
            </a:extLst>
          </p:cNvPr>
          <p:cNvSpPr txBox="1"/>
          <p:nvPr/>
        </p:nvSpPr>
        <p:spPr>
          <a:xfrm>
            <a:off x="6367772" y="3701068"/>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err="1">
                <a:solidFill>
                  <a:srgbClr val="1F2329"/>
                </a:solidFill>
                <a:latin typeface="Arial" panose="020B0604020202020204" pitchFamily="34" charset="0"/>
              </a:rPr>
              <a:t>DevSecOps</a:t>
            </a:r>
            <a:r>
              <a:rPr lang="en-US" sz="966" dirty="0">
                <a:solidFill>
                  <a:srgbClr val="1F2329"/>
                </a:solidFill>
                <a:latin typeface="Arial" panose="020B0604020202020204" pitchFamily="34" charset="0"/>
              </a:rPr>
              <a:t> promotes a culture of collaboration among development, security, and operations teams, leading to improved communication, faster problem resolution, and a unified approach to security challenges.</a:t>
            </a:r>
            <a:endParaRPr lang="en-US" sz="966" dirty="0"/>
          </a:p>
        </p:txBody>
      </p:sp>
    </p:spTree>
    <p:extLst>
      <p:ext uri="{BB962C8B-B14F-4D97-AF65-F5344CB8AC3E}">
        <p14:creationId xmlns:p14="http://schemas.microsoft.com/office/powerpoint/2010/main" val="280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 name="Google Shape;399;p53">
            <a:extLst>
              <a:ext uri="{FF2B5EF4-FFF2-40B4-BE49-F238E27FC236}">
                <a16:creationId xmlns:a16="http://schemas.microsoft.com/office/drawing/2014/main" id="{B00FD85A-1D5D-D680-8104-4A431BFAB5CE}"/>
              </a:ext>
            </a:extLst>
          </p:cNvPr>
          <p:cNvPicPr preferRelativeResize="0"/>
          <p:nvPr/>
        </p:nvPicPr>
        <p:blipFill>
          <a:blip r:embed="rId6">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
        <p:nvSpPr>
          <p:cNvPr id="2" name="Google Shape;238;p2">
            <a:extLst>
              <a:ext uri="{FF2B5EF4-FFF2-40B4-BE49-F238E27FC236}">
                <a16:creationId xmlns:a16="http://schemas.microsoft.com/office/drawing/2014/main" id="{2A7E8A94-760E-12CB-BBF4-C2C96694D9E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extLst>
      <p:ext uri="{BB962C8B-B14F-4D97-AF65-F5344CB8AC3E}">
        <p14:creationId xmlns:p14="http://schemas.microsoft.com/office/powerpoint/2010/main" val="18983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8002</TotalTime>
  <Words>4652</Words>
  <Application>Microsoft Office PowerPoint</Application>
  <PresentationFormat>On-screen Show (16:9)</PresentationFormat>
  <Paragraphs>609</Paragraphs>
  <Slides>87</Slides>
  <Notes>80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7" baseType="lpstr">
      <vt:lpstr>Wingdings</vt:lpstr>
      <vt:lpstr>Arial</vt:lpstr>
      <vt:lpstr>Montserrat Medium</vt:lpstr>
      <vt:lpstr>Montserrat</vt:lpstr>
      <vt:lpstr>Calibri</vt:lpstr>
      <vt:lpstr>Courier New</vt:lpstr>
      <vt:lpstr>Trebuchet MS</vt:lpstr>
      <vt:lpstr>Helvetica Neue Light</vt:lpstr>
      <vt:lpstr>Pluralsight default theme</vt:lpstr>
      <vt:lpstr>think-cell Slide</vt:lpstr>
      <vt:lpstr> Welcome! Intro to DevSecOps</vt:lpstr>
      <vt:lpstr>Hello</vt:lpstr>
      <vt:lpstr>Agenda</vt:lpstr>
      <vt:lpstr>How We’re Going to Work Together</vt:lpstr>
      <vt:lpstr>Learning Objectives</vt:lpstr>
      <vt:lpstr>Learning Objectives</vt:lpstr>
      <vt:lpstr>CI/CD as a Capability / Differentiator</vt:lpstr>
      <vt:lpstr>What a difference 45 minutes can make!!</vt:lpstr>
      <vt:lpstr>How Long Does it Take for a Company to Go Bankrupt?</vt:lpstr>
      <vt:lpstr>Knight Capital Group – What Happened?</vt:lpstr>
      <vt:lpstr>DevOps – What it is &amp; why it’s valuable</vt:lpstr>
      <vt:lpstr>Approach Used In the “Olden” Times</vt:lpstr>
      <vt:lpstr>DevOps – The New Way</vt:lpstr>
      <vt:lpstr>DevOps – The Three Ways</vt:lpstr>
      <vt:lpstr>DevOps – The Three Ways</vt:lpstr>
      <vt:lpstr>DevOps – The Three Ways</vt:lpstr>
      <vt:lpstr>DevSecOps</vt:lpstr>
      <vt:lpstr>The Mindset</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DevSecOps in Plan</vt:lpstr>
      <vt:lpstr>Assessing Security Risks (Plan Phase)</vt:lpstr>
      <vt:lpstr>Assessing Security Risks</vt:lpstr>
      <vt:lpstr>Threat Modeling</vt:lpstr>
      <vt:lpstr>Threat Modeling</vt:lpstr>
      <vt:lpstr>Threat Modeling – Key Considerations</vt:lpstr>
      <vt:lpstr>Overview of the STRIDE Methodology for Threat Modeling</vt:lpstr>
      <vt:lpstr>PowerPoint Presentation</vt:lpstr>
      <vt:lpstr>PowerPoint Presentation</vt:lpstr>
      <vt:lpstr>PowerPoint Presentation</vt:lpstr>
      <vt:lpstr>PowerPoint Presentation</vt:lpstr>
      <vt:lpstr>PowerPoint Presentation</vt:lpstr>
      <vt:lpstr>PowerPoint Presentation</vt:lpstr>
      <vt:lpstr>Defining Objectives and Scope</vt:lpstr>
      <vt:lpstr>Creating a System Architecture Diagram</vt:lpstr>
      <vt:lpstr>Identifying Assets &amp; Entry Points</vt:lpstr>
      <vt:lpstr>Prioritizing Threats</vt:lpstr>
      <vt:lpstr>MITRE ATT&amp;CK Framework</vt:lpstr>
      <vt:lpstr>LAB:</vt:lpstr>
      <vt:lpstr>LAB:</vt:lpstr>
      <vt:lpstr>DevSecOps in Development</vt:lpstr>
      <vt:lpstr>Shifting Security Left – Develop</vt:lpstr>
      <vt:lpstr>Shifting Security Left – Develop</vt:lpstr>
      <vt:lpstr>Moment of Reflection</vt:lpstr>
      <vt:lpstr>DevSecOps in Build</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LAB:</vt:lpstr>
      <vt:lpstr>DevSecOps in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LAB:</vt:lpstr>
      <vt:lpstr>DevSecOps in Release</vt:lpstr>
      <vt:lpstr>Shifting Security Left – Release</vt:lpstr>
      <vt:lpstr>Shifting Security Left – Release</vt:lpstr>
      <vt:lpstr>Shifting Security Left – Release</vt:lpstr>
      <vt:lpstr>Moment of Reflection</vt:lpstr>
      <vt:lpstr>DevSecOps in Operate</vt:lpstr>
      <vt:lpstr>Shifting Security Left – Operate</vt:lpstr>
      <vt:lpstr>Shifting Security Left – Operate</vt:lpstr>
      <vt:lpstr>Shifting Security Left – Operate</vt:lpstr>
      <vt:lpstr>Shifting Security Left – Operate</vt:lpstr>
      <vt:lpstr>Moment of Reflection</vt:lpstr>
      <vt:lpstr>LAB:</vt:lpstr>
      <vt:lpstr>Additional Considerations</vt:lpstr>
      <vt:lpstr>Other Key Considerations - SAST</vt:lpstr>
      <vt:lpstr>Other Key Considerations - Containers</vt:lpstr>
      <vt:lpstr>Other Key Considerations – Sensitive Config</vt:lpstr>
      <vt:lpstr>Key Benefits of DevSecOps (In Summary)</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277</cp:revision>
  <dcterms:modified xsi:type="dcterms:W3CDTF">2025-01-26T23:43:03Z</dcterms:modified>
</cp:coreProperties>
</file>